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502" r:id="rId2"/>
    <p:sldId id="503" r:id="rId3"/>
    <p:sldId id="508" r:id="rId4"/>
    <p:sldId id="509" r:id="rId5"/>
    <p:sldId id="510" r:id="rId6"/>
    <p:sldId id="511" r:id="rId7"/>
    <p:sldId id="512" r:id="rId8"/>
    <p:sldId id="514" r:id="rId9"/>
    <p:sldId id="517" r:id="rId10"/>
    <p:sldId id="518" r:id="rId11"/>
    <p:sldId id="520" r:id="rId12"/>
    <p:sldId id="522" r:id="rId13"/>
    <p:sldId id="524" r:id="rId14"/>
    <p:sldId id="530" r:id="rId15"/>
    <p:sldId id="523" r:id="rId16"/>
    <p:sldId id="398" r:id="rId17"/>
    <p:sldId id="399" r:id="rId18"/>
    <p:sldId id="525" r:id="rId19"/>
    <p:sldId id="401" r:id="rId20"/>
    <p:sldId id="402" r:id="rId21"/>
    <p:sldId id="403" r:id="rId22"/>
    <p:sldId id="404" r:id="rId23"/>
    <p:sldId id="405" r:id="rId24"/>
    <p:sldId id="406" r:id="rId25"/>
    <p:sldId id="407" r:id="rId26"/>
    <p:sldId id="408" r:id="rId27"/>
    <p:sldId id="409" r:id="rId28"/>
    <p:sldId id="410" r:id="rId29"/>
    <p:sldId id="411" r:id="rId30"/>
    <p:sldId id="412" r:id="rId31"/>
    <p:sldId id="413" r:id="rId32"/>
    <p:sldId id="415" r:id="rId33"/>
    <p:sldId id="455" r:id="rId34"/>
    <p:sldId id="456" r:id="rId35"/>
    <p:sldId id="416" r:id="rId36"/>
    <p:sldId id="526" r:id="rId37"/>
    <p:sldId id="421" r:id="rId38"/>
    <p:sldId id="422" r:id="rId39"/>
    <p:sldId id="423" r:id="rId40"/>
    <p:sldId id="434" r:id="rId41"/>
    <p:sldId id="436" r:id="rId42"/>
    <p:sldId id="424" r:id="rId43"/>
    <p:sldId id="425" r:id="rId44"/>
    <p:sldId id="426" r:id="rId45"/>
    <p:sldId id="427" r:id="rId46"/>
    <p:sldId id="454" r:id="rId47"/>
    <p:sldId id="528" r:id="rId48"/>
    <p:sldId id="529" r:id="rId49"/>
    <p:sldId id="483" r:id="rId50"/>
    <p:sldId id="484" r:id="rId51"/>
  </p:sldIdLst>
  <p:sldSz cx="12192000" cy="6858000"/>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009900"/>
    <a:srgbClr val="990000"/>
    <a:srgbClr val="800080"/>
    <a:srgbClr val="00FF00"/>
    <a:srgbClr val="0000CC"/>
    <a:srgbClr val="800000"/>
    <a:srgbClr val="FFFF99"/>
    <a:srgbClr val="0033CC"/>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99" autoAdjust="0"/>
    <p:restoredTop sz="94660"/>
  </p:normalViewPr>
  <p:slideViewPr>
    <p:cSldViewPr>
      <p:cViewPr varScale="1">
        <p:scale>
          <a:sx n="76" d="100"/>
          <a:sy n="76" d="100"/>
        </p:scale>
        <p:origin x="180" y="6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1187"/>
    </p:cViewPr>
  </p:sorterViewPr>
  <p:notesViewPr>
    <p:cSldViewPr>
      <p:cViewPr>
        <p:scale>
          <a:sx n="100" d="100"/>
          <a:sy n="100" d="100"/>
        </p:scale>
        <p:origin x="-19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5" Type="http://schemas.openxmlformats.org/officeDocument/2006/relationships/image" Target="../media/image10.wmf"/><Relationship Id="rId4"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13.wmf"/><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993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994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994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D8F2F5D-37D5-40B1-A653-F0ACF70B66C2}" type="slidenum">
              <a:rPr lang="en-US"/>
              <a:pPr>
                <a:defRPr/>
              </a:pPr>
              <a:t>‹#›</a:t>
            </a:fld>
            <a:endParaRPr lang="en-US"/>
          </a:p>
        </p:txBody>
      </p:sp>
    </p:spTree>
    <p:extLst>
      <p:ext uri="{BB962C8B-B14F-4D97-AF65-F5344CB8AC3E}">
        <p14:creationId xmlns:p14="http://schemas.microsoft.com/office/powerpoint/2010/main" val="2609528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68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174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68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68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43BBBD3-89DB-46B4-9B7C-300075399947}" type="slidenum">
              <a:rPr lang="en-US"/>
              <a:pPr>
                <a:defRPr/>
              </a:pPr>
              <a:t>‹#›</a:t>
            </a:fld>
            <a:endParaRPr lang="en-US"/>
          </a:p>
        </p:txBody>
      </p:sp>
    </p:spTree>
    <p:extLst>
      <p:ext uri="{BB962C8B-B14F-4D97-AF65-F5344CB8AC3E}">
        <p14:creationId xmlns:p14="http://schemas.microsoft.com/office/powerpoint/2010/main" val="28434122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A8D38A71-F5B7-46FE-9650-C58B1D3188AB}" type="slidenum">
              <a:rPr lang="en-US" smtClean="0"/>
              <a:pPr/>
              <a:t>4</a:t>
            </a:fld>
            <a:endParaRPr lang="en-US"/>
          </a:p>
        </p:txBody>
      </p:sp>
      <p:sp>
        <p:nvSpPr>
          <p:cNvPr id="45059" name="Rectangle 2"/>
          <p:cNvSpPr>
            <a:spLocks noGrp="1" noRot="1" noChangeAspect="1" noChangeArrowheads="1" noTextEdit="1"/>
          </p:cNvSpPr>
          <p:nvPr>
            <p:ph type="sldImg"/>
          </p:nvPr>
        </p:nvSpPr>
        <p:spPr>
          <a:xfrm>
            <a:off x="393700" y="692150"/>
            <a:ext cx="6070600" cy="3416300"/>
          </a:xfrm>
          <a:ln/>
        </p:spPr>
      </p:sp>
      <p:sp>
        <p:nvSpPr>
          <p:cNvPr id="450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90688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81000" y="685800"/>
            <a:ext cx="6096000" cy="3429000"/>
          </a:xfrm>
          <a:ln/>
        </p:spPr>
      </p:sp>
      <p:sp>
        <p:nvSpPr>
          <p:cNvPr id="34819" name="Notes Placeholder 2"/>
          <p:cNvSpPr>
            <a:spLocks noGrp="1"/>
          </p:cNvSpPr>
          <p:nvPr>
            <p:ph type="body" idx="1"/>
          </p:nvPr>
        </p:nvSpPr>
        <p:spPr>
          <a:noFill/>
          <a:ln/>
        </p:spPr>
        <p:txBody>
          <a:bodyPr/>
          <a:lstStyle/>
          <a:p>
            <a:endParaRPr lang="en-US"/>
          </a:p>
        </p:txBody>
      </p:sp>
      <p:sp>
        <p:nvSpPr>
          <p:cNvPr id="34820" name="Slide Number Placeholder 3"/>
          <p:cNvSpPr>
            <a:spLocks noGrp="1"/>
          </p:cNvSpPr>
          <p:nvPr>
            <p:ph type="sldNum" sz="quarter" idx="5"/>
          </p:nvPr>
        </p:nvSpPr>
        <p:spPr>
          <a:noFill/>
        </p:spPr>
        <p:txBody>
          <a:bodyPr/>
          <a:lstStyle/>
          <a:p>
            <a:fld id="{EB7CEDBB-21EA-4E00-A1FF-3782C6EDD2AA}" type="slidenum">
              <a:rPr lang="en-US" smtClean="0">
                <a:latin typeface="Arial" pitchFamily="34" charset="0"/>
              </a:rPr>
              <a:pPr/>
              <a:t>5</a:t>
            </a:fld>
            <a:endParaRPr lang="en-US">
              <a:latin typeface="Arial" pitchFamily="34" charset="0"/>
            </a:endParaRPr>
          </a:p>
        </p:txBody>
      </p:sp>
    </p:spTree>
    <p:extLst>
      <p:ext uri="{BB962C8B-B14F-4D97-AF65-F5344CB8AC3E}">
        <p14:creationId xmlns:p14="http://schemas.microsoft.com/office/powerpoint/2010/main" val="765053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E8DDD769-F1B9-4632-A3FD-B17D4C6976BC}" type="slidenum">
              <a:rPr lang="en-US" smtClean="0"/>
              <a:pPr/>
              <a:t>16</a:t>
            </a:fld>
            <a:endParaRPr lang="en-US"/>
          </a:p>
        </p:txBody>
      </p:sp>
      <p:sp>
        <p:nvSpPr>
          <p:cNvPr id="47107" name="Rectangle 2"/>
          <p:cNvSpPr>
            <a:spLocks noChangeArrowheads="1"/>
          </p:cNvSpPr>
          <p:nvPr/>
        </p:nvSpPr>
        <p:spPr bwMode="auto">
          <a:xfrm>
            <a:off x="3886200" y="0"/>
            <a:ext cx="2971800" cy="457200"/>
          </a:xfrm>
          <a:prstGeom prst="rect">
            <a:avLst/>
          </a:prstGeom>
          <a:noFill/>
          <a:ln w="9525">
            <a:noFill/>
            <a:miter lim="800000"/>
            <a:headEnd/>
            <a:tailEnd/>
          </a:ln>
        </p:spPr>
        <p:txBody>
          <a:bodyPr wrap="none" anchor="ctr"/>
          <a:lstStyle/>
          <a:p>
            <a:endParaRPr lang="en-US"/>
          </a:p>
        </p:txBody>
      </p:sp>
      <p:sp>
        <p:nvSpPr>
          <p:cNvPr id="47108" name="Rectangle 3"/>
          <p:cNvSpPr>
            <a:spLocks noChangeArrowheads="1"/>
          </p:cNvSpPr>
          <p:nvPr/>
        </p:nvSpPr>
        <p:spPr bwMode="auto">
          <a:xfrm>
            <a:off x="3886200" y="8686800"/>
            <a:ext cx="2971800" cy="457200"/>
          </a:xfrm>
          <a:prstGeom prst="rect">
            <a:avLst/>
          </a:prstGeom>
          <a:noFill/>
          <a:ln w="9525">
            <a:noFill/>
            <a:miter lim="800000"/>
            <a:headEnd/>
            <a:tailEnd/>
          </a:ln>
        </p:spPr>
        <p:txBody>
          <a:bodyPr lIns="19050" tIns="0" rIns="19050" bIns="0" anchor="b"/>
          <a:lstStyle/>
          <a:p>
            <a:pPr algn="r" eaLnBrk="0" hangingPunct="0"/>
            <a:r>
              <a:rPr lang="en-US" sz="1000" b="0"/>
              <a:t>4</a:t>
            </a:r>
          </a:p>
        </p:txBody>
      </p:sp>
      <p:sp>
        <p:nvSpPr>
          <p:cNvPr id="47109" name="Rectangle 4"/>
          <p:cNvSpPr>
            <a:spLocks noChangeArrowheads="1"/>
          </p:cNvSpPr>
          <p:nvPr/>
        </p:nvSpPr>
        <p:spPr bwMode="auto">
          <a:xfrm>
            <a:off x="0" y="8686800"/>
            <a:ext cx="2971800" cy="457200"/>
          </a:xfrm>
          <a:prstGeom prst="rect">
            <a:avLst/>
          </a:prstGeom>
          <a:noFill/>
          <a:ln w="9525">
            <a:noFill/>
            <a:miter lim="800000"/>
            <a:headEnd/>
            <a:tailEnd/>
          </a:ln>
        </p:spPr>
        <p:txBody>
          <a:bodyPr wrap="none" anchor="ctr"/>
          <a:lstStyle/>
          <a:p>
            <a:endParaRPr lang="en-US"/>
          </a:p>
        </p:txBody>
      </p:sp>
      <p:sp>
        <p:nvSpPr>
          <p:cNvPr id="47110" name="Rectangle 5"/>
          <p:cNvSpPr>
            <a:spLocks noChangeArrowheads="1"/>
          </p:cNvSpPr>
          <p:nvPr/>
        </p:nvSpPr>
        <p:spPr bwMode="auto">
          <a:xfrm>
            <a:off x="0" y="0"/>
            <a:ext cx="2971800" cy="457200"/>
          </a:xfrm>
          <a:prstGeom prst="rect">
            <a:avLst/>
          </a:prstGeom>
          <a:noFill/>
          <a:ln w="9525">
            <a:noFill/>
            <a:miter lim="800000"/>
            <a:headEnd/>
            <a:tailEnd/>
          </a:ln>
        </p:spPr>
        <p:txBody>
          <a:bodyPr wrap="none" anchor="ctr"/>
          <a:lstStyle/>
          <a:p>
            <a:endParaRPr lang="en-US"/>
          </a:p>
        </p:txBody>
      </p:sp>
      <p:sp>
        <p:nvSpPr>
          <p:cNvPr id="47111" name="Rectangle 6"/>
          <p:cNvSpPr>
            <a:spLocks noGrp="1" noChangeArrowheads="1"/>
          </p:cNvSpPr>
          <p:nvPr>
            <p:ph type="body" idx="1"/>
          </p:nvPr>
        </p:nvSpPr>
        <p:spPr>
          <a:noFill/>
          <a:ln/>
        </p:spPr>
        <p:txBody>
          <a:bodyPr lIns="90488" tIns="44450" rIns="90488" bIns="44450"/>
          <a:lstStyle/>
          <a:p>
            <a:pPr eaLnBrk="1" hangingPunct="1"/>
            <a:endParaRPr lang="en-US"/>
          </a:p>
        </p:txBody>
      </p:sp>
      <p:sp>
        <p:nvSpPr>
          <p:cNvPr id="47112" name="Rectangle 7"/>
          <p:cNvSpPr>
            <a:spLocks noGrp="1" noRot="1" noChangeAspect="1" noChangeArrowheads="1" noTextEdit="1"/>
          </p:cNvSpPr>
          <p:nvPr>
            <p:ph type="sldImg"/>
          </p:nvPr>
        </p:nvSpPr>
        <p:spPr>
          <a:xfrm>
            <a:off x="381000" y="685800"/>
            <a:ext cx="6096000" cy="3429000"/>
          </a:xfrm>
          <a:ln w="12700" cap="flat">
            <a:solidFill>
              <a:schemeClr val="tx1"/>
            </a:solidFill>
          </a:ln>
        </p:spPr>
      </p:sp>
    </p:spTree>
    <p:extLst>
      <p:ext uri="{BB962C8B-B14F-4D97-AF65-F5344CB8AC3E}">
        <p14:creationId xmlns:p14="http://schemas.microsoft.com/office/powerpoint/2010/main" val="3206277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3DB085B8-6A4A-49E8-A6A8-350B6AAEBBBA}" type="slidenum">
              <a:rPr lang="en-US" smtClean="0">
                <a:latin typeface="Arial" pitchFamily="34" charset="0"/>
              </a:rPr>
              <a:pPr/>
              <a:t>19</a:t>
            </a:fld>
            <a:endParaRPr lang="en-US">
              <a:latin typeface="Arial" pitchFamily="34" charset="0"/>
            </a:endParaRPr>
          </a:p>
        </p:txBody>
      </p:sp>
      <p:sp>
        <p:nvSpPr>
          <p:cNvPr id="46083"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46084"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1896221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BDD862C-8F2C-492D-A35E-AC8370B1B551}" type="slidenum">
              <a:rPr lang="en-US" smtClean="0">
                <a:latin typeface="Arial" pitchFamily="34" charset="0"/>
              </a:rPr>
              <a:pPr/>
              <a:t>20</a:t>
            </a:fld>
            <a:endParaRPr lang="en-US">
              <a:latin typeface="Arial" pitchFamily="34" charset="0"/>
            </a:endParaRPr>
          </a:p>
        </p:txBody>
      </p:sp>
      <p:sp>
        <p:nvSpPr>
          <p:cNvPr id="47107"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47108"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2623676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BDD862C-8F2C-492D-A35E-AC8370B1B551}" type="slidenum">
              <a:rPr lang="en-US" smtClean="0">
                <a:latin typeface="Arial" pitchFamily="34" charset="0"/>
              </a:rPr>
              <a:pPr/>
              <a:t>23</a:t>
            </a:fld>
            <a:endParaRPr lang="en-US">
              <a:latin typeface="Arial" pitchFamily="34" charset="0"/>
            </a:endParaRPr>
          </a:p>
        </p:txBody>
      </p:sp>
      <p:sp>
        <p:nvSpPr>
          <p:cNvPr id="47107"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47108"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364205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28C2CCAA-2DD1-484A-95CC-77551008D766}" type="slidenum">
              <a:rPr lang="en-US" smtClean="0">
                <a:latin typeface="Arial" pitchFamily="34" charset="0"/>
              </a:rPr>
              <a:pPr/>
              <a:t>28</a:t>
            </a:fld>
            <a:endParaRPr lang="en-US">
              <a:latin typeface="Arial" pitchFamily="34" charset="0"/>
            </a:endParaRPr>
          </a:p>
        </p:txBody>
      </p:sp>
      <p:sp>
        <p:nvSpPr>
          <p:cNvPr id="48131"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48132"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2757124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D4B0D170-92FA-42A7-8F23-087DFF90A286}" type="slidenum">
              <a:rPr lang="en-US" smtClean="0">
                <a:latin typeface="Arial" pitchFamily="34" charset="0"/>
              </a:rPr>
              <a:pPr/>
              <a:t>29</a:t>
            </a:fld>
            <a:endParaRPr lang="en-US">
              <a:latin typeface="Arial" pitchFamily="34" charset="0"/>
            </a:endParaRPr>
          </a:p>
        </p:txBody>
      </p:sp>
      <p:sp>
        <p:nvSpPr>
          <p:cNvPr id="49155"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49156"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4193734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07936D26-9B69-4644-8FEF-83D38B1A1DB0}" type="slidenum">
              <a:rPr lang="en-US" smtClean="0">
                <a:latin typeface="Arial" pitchFamily="34" charset="0"/>
              </a:rPr>
              <a:pPr/>
              <a:t>30</a:t>
            </a:fld>
            <a:endParaRPr lang="en-US">
              <a:latin typeface="Arial" pitchFamily="34" charset="0"/>
            </a:endParaRPr>
          </a:p>
        </p:txBody>
      </p:sp>
      <p:sp>
        <p:nvSpPr>
          <p:cNvPr id="50179"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50180"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2742882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28C2CCAA-2DD1-484A-95CC-77551008D766}" type="slidenum">
              <a:rPr lang="en-US" smtClean="0">
                <a:latin typeface="Arial" pitchFamily="34" charset="0"/>
              </a:rPr>
              <a:pPr/>
              <a:t>31</a:t>
            </a:fld>
            <a:endParaRPr lang="en-US">
              <a:latin typeface="Arial" pitchFamily="34" charset="0"/>
            </a:endParaRPr>
          </a:p>
        </p:txBody>
      </p:sp>
      <p:sp>
        <p:nvSpPr>
          <p:cNvPr id="48131"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48132"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1754283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BBDD862C-8F2C-492D-A35E-AC8370B1B551}" type="slidenum">
              <a:rPr lang="en-US" smtClean="0">
                <a:latin typeface="Arial" pitchFamily="34" charset="0"/>
              </a:rPr>
              <a:pPr/>
              <a:t>32</a:t>
            </a:fld>
            <a:endParaRPr lang="en-US">
              <a:latin typeface="Arial" pitchFamily="34" charset="0"/>
            </a:endParaRPr>
          </a:p>
        </p:txBody>
      </p:sp>
      <p:sp>
        <p:nvSpPr>
          <p:cNvPr id="47107"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47108"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2788051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1F8502F4-A939-4090-9530-09130248C83C}" type="slidenum">
              <a:rPr lang="en-US" smtClean="0"/>
              <a:pPr/>
              <a:t>34</a:t>
            </a:fld>
            <a:endParaRPr lang="en-US"/>
          </a:p>
        </p:txBody>
      </p:sp>
      <p:sp>
        <p:nvSpPr>
          <p:cNvPr id="52227"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52228"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18330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28C2CCAA-2DD1-484A-95CC-77551008D766}" type="slidenum">
              <a:rPr lang="en-US" smtClean="0">
                <a:latin typeface="Arial" pitchFamily="34" charset="0"/>
              </a:rPr>
              <a:pPr/>
              <a:t>35</a:t>
            </a:fld>
            <a:endParaRPr lang="en-US">
              <a:latin typeface="Arial" pitchFamily="34" charset="0"/>
            </a:endParaRPr>
          </a:p>
        </p:txBody>
      </p:sp>
      <p:sp>
        <p:nvSpPr>
          <p:cNvPr id="48131" name="Rectangle 2"/>
          <p:cNvSpPr>
            <a:spLocks noGrp="1" noRot="1" noChangeAspect="1" noChangeArrowheads="1" noTextEdit="1"/>
          </p:cNvSpPr>
          <p:nvPr>
            <p:ph type="sldImg"/>
          </p:nvPr>
        </p:nvSpPr>
        <p:spPr>
          <a:xfrm>
            <a:off x="393700" y="692150"/>
            <a:ext cx="6070600" cy="3416300"/>
          </a:xfrm>
          <a:ln w="12700" cap="flat">
            <a:solidFill>
              <a:schemeClr val="tx1"/>
            </a:solidFill>
          </a:ln>
        </p:spPr>
      </p:sp>
      <p:sp>
        <p:nvSpPr>
          <p:cNvPr id="48132" name="Rectangle 3"/>
          <p:cNvSpPr>
            <a:spLocks noGrp="1" noChangeArrowheads="1"/>
          </p:cNvSpPr>
          <p:nvPr>
            <p:ph type="body" idx="1"/>
          </p:nvPr>
        </p:nvSpPr>
        <p:spPr>
          <a:xfrm>
            <a:off x="912813" y="4341813"/>
            <a:ext cx="5030787" cy="4114800"/>
          </a:xfrm>
          <a:noFill/>
          <a:ln/>
        </p:spPr>
        <p:txBody>
          <a:bodyPr lIns="92075" tIns="44450" rIns="92075" bIns="44450"/>
          <a:lstStyle/>
          <a:p>
            <a:pPr eaLnBrk="1" hangingPunct="1"/>
            <a:endParaRPr lang="en-US"/>
          </a:p>
        </p:txBody>
      </p:sp>
    </p:spTree>
    <p:extLst>
      <p:ext uri="{BB962C8B-B14F-4D97-AF65-F5344CB8AC3E}">
        <p14:creationId xmlns:p14="http://schemas.microsoft.com/office/powerpoint/2010/main" val="264343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81000" y="685800"/>
            <a:ext cx="6096000" cy="3429000"/>
          </a:xfrm>
          <a:ln/>
        </p:spPr>
      </p:sp>
      <p:sp>
        <p:nvSpPr>
          <p:cNvPr id="34819" name="Notes Placeholder 2"/>
          <p:cNvSpPr>
            <a:spLocks noGrp="1"/>
          </p:cNvSpPr>
          <p:nvPr>
            <p:ph type="body" idx="1"/>
          </p:nvPr>
        </p:nvSpPr>
        <p:spPr>
          <a:noFill/>
          <a:ln/>
        </p:spPr>
        <p:txBody>
          <a:bodyPr/>
          <a:lstStyle/>
          <a:p>
            <a:endParaRPr lang="en-US"/>
          </a:p>
        </p:txBody>
      </p:sp>
      <p:sp>
        <p:nvSpPr>
          <p:cNvPr id="34820" name="Slide Number Placeholder 3"/>
          <p:cNvSpPr>
            <a:spLocks noGrp="1"/>
          </p:cNvSpPr>
          <p:nvPr>
            <p:ph type="sldNum" sz="quarter" idx="5"/>
          </p:nvPr>
        </p:nvSpPr>
        <p:spPr>
          <a:noFill/>
        </p:spPr>
        <p:txBody>
          <a:bodyPr/>
          <a:lstStyle/>
          <a:p>
            <a:fld id="{CAF7EC84-9CFD-463E-AED2-661694F76653}" type="slidenum">
              <a:rPr lang="en-US" smtClean="0"/>
              <a:pPr/>
              <a:t>37</a:t>
            </a:fld>
            <a:endParaRPr lang="en-US"/>
          </a:p>
        </p:txBody>
      </p:sp>
    </p:spTree>
    <p:extLst>
      <p:ext uri="{BB962C8B-B14F-4D97-AF65-F5344CB8AC3E}">
        <p14:creationId xmlns:p14="http://schemas.microsoft.com/office/powerpoint/2010/main" val="6137937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D6635757-FFD6-4302-9A41-B9BB4011CE9C}" type="slidenum">
              <a:rPr lang="en-US" smtClean="0"/>
              <a:pPr/>
              <a:t>40</a:t>
            </a:fld>
            <a:endParaRPr lang="en-US"/>
          </a:p>
        </p:txBody>
      </p:sp>
      <p:sp>
        <p:nvSpPr>
          <p:cNvPr id="43011" name="Rectangle 2"/>
          <p:cNvSpPr>
            <a:spLocks noGrp="1" noRot="1" noChangeAspect="1" noChangeArrowheads="1" noTextEdit="1"/>
          </p:cNvSpPr>
          <p:nvPr>
            <p:ph type="sldImg"/>
          </p:nvPr>
        </p:nvSpPr>
        <p:spPr>
          <a:xfrm>
            <a:off x="381000" y="685800"/>
            <a:ext cx="6096000" cy="3429000"/>
          </a:xfrm>
          <a:ln/>
        </p:spPr>
      </p:sp>
      <p:sp>
        <p:nvSpPr>
          <p:cNvPr id="43012"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457165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81000" y="685800"/>
            <a:ext cx="6096000" cy="3429000"/>
          </a:xfrm>
          <a:ln/>
        </p:spPr>
      </p:sp>
      <p:sp>
        <p:nvSpPr>
          <p:cNvPr id="34819" name="Notes Placeholder 2"/>
          <p:cNvSpPr>
            <a:spLocks noGrp="1"/>
          </p:cNvSpPr>
          <p:nvPr>
            <p:ph type="body" idx="1"/>
          </p:nvPr>
        </p:nvSpPr>
        <p:spPr>
          <a:noFill/>
          <a:ln/>
        </p:spPr>
        <p:txBody>
          <a:bodyPr/>
          <a:lstStyle/>
          <a:p>
            <a:endParaRPr lang="en-US"/>
          </a:p>
        </p:txBody>
      </p:sp>
      <p:sp>
        <p:nvSpPr>
          <p:cNvPr id="34820" name="Slide Number Placeholder 3"/>
          <p:cNvSpPr>
            <a:spLocks noGrp="1"/>
          </p:cNvSpPr>
          <p:nvPr>
            <p:ph type="sldNum" sz="quarter" idx="5"/>
          </p:nvPr>
        </p:nvSpPr>
        <p:spPr>
          <a:noFill/>
        </p:spPr>
        <p:txBody>
          <a:bodyPr/>
          <a:lstStyle/>
          <a:p>
            <a:fld id="{CAF7EC84-9CFD-463E-AED2-661694F76653}" type="slidenum">
              <a:rPr lang="en-US" smtClean="0"/>
              <a:pPr/>
              <a:t>45</a:t>
            </a:fld>
            <a:endParaRPr lang="en-US"/>
          </a:p>
        </p:txBody>
      </p:sp>
    </p:spTree>
    <p:extLst>
      <p:ext uri="{BB962C8B-B14F-4D97-AF65-F5344CB8AC3E}">
        <p14:creationId xmlns:p14="http://schemas.microsoft.com/office/powerpoint/2010/main" val="1552675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5971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0.png"/><Relationship Id="rId5" Type="http://schemas.openxmlformats.org/officeDocument/2006/relationships/image" Target="../media/image30.png"/><Relationship Id="rId4" Type="http://schemas.openxmlformats.org/officeDocument/2006/relationships/image" Target="../media/image1.wmf"/></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10.wmf"/><Relationship Id="rId3" Type="http://schemas.openxmlformats.org/officeDocument/2006/relationships/notesSlide" Target="../notesSlides/notesSlide7.xml"/><Relationship Id="rId7" Type="http://schemas.openxmlformats.org/officeDocument/2006/relationships/image" Target="../media/image7.wmf"/><Relationship Id="rId12"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4.bin"/><Relationship Id="rId11" Type="http://schemas.openxmlformats.org/officeDocument/2006/relationships/image" Target="../media/image9.wmf"/><Relationship Id="rId5" Type="http://schemas.openxmlformats.org/officeDocument/2006/relationships/image" Target="../media/image6.wmf"/><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8.w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1.wmf"/><Relationship Id="rId4" Type="http://schemas.openxmlformats.org/officeDocument/2006/relationships/oleObject" Target="../embeddings/oleObject8.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10.xml"/><Relationship Id="rId7" Type="http://schemas.openxmlformats.org/officeDocument/2006/relationships/image" Target="../media/image13.wmf"/><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0.bin"/><Relationship Id="rId5" Type="http://schemas.openxmlformats.org/officeDocument/2006/relationships/image" Target="../media/image12.wmf"/><Relationship Id="rId4" Type="http://schemas.openxmlformats.org/officeDocument/2006/relationships/oleObject" Target="../embeddings/oleObject9.bin"/><Relationship Id="rId9" Type="http://schemas.openxmlformats.org/officeDocument/2006/relationships/image" Target="../media/image8.wmf"/></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4.wmf"/><Relationship Id="rId4" Type="http://schemas.openxmlformats.org/officeDocument/2006/relationships/oleObject" Target="../embeddings/oleObject12.bin"/></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1828800" y="457200"/>
            <a:ext cx="8458200" cy="990600"/>
          </a:xfrm>
          <a:noFill/>
          <a:ln>
            <a:miter lim="800000"/>
            <a:headEnd/>
            <a:tailEnd/>
          </a:ln>
        </p:spPr>
        <p:txBody>
          <a:bodyPr vert="horz" wrap="square" lIns="91440" tIns="45720" rIns="91440" bIns="45720" numCol="1" anchor="t" anchorCtr="0" compatLnSpc="1">
            <a:prstTxWarp prst="textNoShape">
              <a:avLst/>
            </a:prstTxWarp>
          </a:bodyPr>
          <a:lstStyle/>
          <a:p>
            <a:r>
              <a:rPr lang="en-US" b="1" dirty="0">
                <a:solidFill>
                  <a:srgbClr val="0000CC"/>
                </a:solidFill>
                <a:latin typeface="Arial" pitchFamily="34" charset="0"/>
                <a:cs typeface="Arial" pitchFamily="34" charset="0"/>
              </a:rPr>
              <a:t>Example 1</a:t>
            </a:r>
          </a:p>
        </p:txBody>
      </p:sp>
      <p:sp>
        <p:nvSpPr>
          <p:cNvPr id="33" name="TextBox 32"/>
          <p:cNvSpPr txBox="1"/>
          <p:nvPr/>
        </p:nvSpPr>
        <p:spPr>
          <a:xfrm>
            <a:off x="304800" y="1295400"/>
            <a:ext cx="11506200" cy="1323439"/>
          </a:xfrm>
          <a:prstGeom prst="rect">
            <a:avLst/>
          </a:prstGeom>
          <a:noFill/>
        </p:spPr>
        <p:txBody>
          <a:bodyPr wrap="square" rtlCol="0">
            <a:spAutoFit/>
          </a:bodyPr>
          <a:lstStyle/>
          <a:p>
            <a:r>
              <a:rPr lang="en-US" sz="2000" b="1" dirty="0">
                <a:solidFill>
                  <a:srgbClr val="009900"/>
                </a:solidFill>
              </a:rPr>
              <a:t>You are the manager of the local Best Buy store. Your weekly demand for Apple </a:t>
            </a:r>
            <a:r>
              <a:rPr lang="en-US" sz="2000" b="1" dirty="0" err="1">
                <a:solidFill>
                  <a:srgbClr val="009900"/>
                </a:solidFill>
              </a:rPr>
              <a:t>iPad</a:t>
            </a:r>
            <a:r>
              <a:rPr lang="en-US" sz="2000" b="1" dirty="0">
                <a:solidFill>
                  <a:srgbClr val="009900"/>
                </a:solidFill>
              </a:rPr>
              <a:t> follows a normal distribution with mean 50 and SD 30. You have 69 iPads in stock at the beginning of the week. No additional receipts are expected during the week. What is the chance of stock-out during the week?</a:t>
            </a:r>
          </a:p>
        </p:txBody>
      </p:sp>
      <p:sp>
        <p:nvSpPr>
          <p:cNvPr id="19" name="TextBox 18"/>
          <p:cNvSpPr txBox="1"/>
          <p:nvPr/>
        </p:nvSpPr>
        <p:spPr>
          <a:xfrm>
            <a:off x="2770120" y="2625988"/>
            <a:ext cx="6729727" cy="523220"/>
          </a:xfrm>
          <a:prstGeom prst="rect">
            <a:avLst/>
          </a:prstGeom>
          <a:noFill/>
          <a:ln w="28575">
            <a:solidFill>
              <a:srgbClr val="FF0000"/>
            </a:solidFill>
          </a:ln>
        </p:spPr>
        <p:txBody>
          <a:bodyPr wrap="none" rtlCol="0">
            <a:spAutoFit/>
          </a:bodyPr>
          <a:lstStyle/>
          <a:p>
            <a:r>
              <a:rPr lang="en-US" sz="2800" b="1" dirty="0">
                <a:solidFill>
                  <a:srgbClr val="FF0000"/>
                </a:solidFill>
              </a:rPr>
              <a:t>Need: </a:t>
            </a:r>
            <a:r>
              <a:rPr lang="en-US" sz="2800" b="1" dirty="0" err="1">
                <a:solidFill>
                  <a:srgbClr val="FF0000"/>
                </a:solidFill>
              </a:rPr>
              <a:t>Prob</a:t>
            </a:r>
            <a:r>
              <a:rPr lang="en-US" sz="2800" b="1" dirty="0">
                <a:solidFill>
                  <a:srgbClr val="FF0000"/>
                </a:solidFill>
              </a:rPr>
              <a:t> {D &gt; 69} = 1 - </a:t>
            </a:r>
            <a:r>
              <a:rPr lang="en-US" sz="2800" b="1" dirty="0" err="1">
                <a:solidFill>
                  <a:srgbClr val="FF0000"/>
                </a:solidFill>
              </a:rPr>
              <a:t>Prob</a:t>
            </a:r>
            <a:r>
              <a:rPr lang="en-US" sz="2800" b="1" dirty="0">
                <a:solidFill>
                  <a:srgbClr val="FF0000"/>
                </a:solidFill>
              </a:rPr>
              <a:t> {D ≤ 69}</a:t>
            </a:r>
          </a:p>
        </p:txBody>
      </p:sp>
      <p:sp>
        <p:nvSpPr>
          <p:cNvPr id="4" name="TextBox 3"/>
          <p:cNvSpPr txBox="1"/>
          <p:nvPr/>
        </p:nvSpPr>
        <p:spPr>
          <a:xfrm>
            <a:off x="457200" y="3276600"/>
            <a:ext cx="3376245" cy="461665"/>
          </a:xfrm>
          <a:prstGeom prst="rect">
            <a:avLst/>
          </a:prstGeom>
          <a:noFill/>
        </p:spPr>
        <p:txBody>
          <a:bodyPr wrap="none" rtlCol="0">
            <a:spAutoFit/>
          </a:bodyPr>
          <a:lstStyle/>
          <a:p>
            <a:r>
              <a:rPr lang="en-US" b="1" u="sng" dirty="0">
                <a:solidFill>
                  <a:srgbClr val="009900"/>
                </a:solidFill>
              </a:rPr>
              <a:t>Solution using z-table</a:t>
            </a:r>
          </a:p>
        </p:txBody>
      </p:sp>
      <p:sp>
        <p:nvSpPr>
          <p:cNvPr id="26" name="TextBox 25"/>
          <p:cNvSpPr txBox="1"/>
          <p:nvPr/>
        </p:nvSpPr>
        <p:spPr>
          <a:xfrm>
            <a:off x="7444155" y="3276600"/>
            <a:ext cx="3206327" cy="461665"/>
          </a:xfrm>
          <a:prstGeom prst="rect">
            <a:avLst/>
          </a:prstGeom>
          <a:noFill/>
        </p:spPr>
        <p:txBody>
          <a:bodyPr wrap="none" rtlCol="0">
            <a:spAutoFit/>
          </a:bodyPr>
          <a:lstStyle/>
          <a:p>
            <a:r>
              <a:rPr lang="en-US" b="1" u="sng" dirty="0">
                <a:solidFill>
                  <a:srgbClr val="009900"/>
                </a:solidFill>
              </a:rPr>
              <a:t>Solution using Excel</a:t>
            </a:r>
          </a:p>
        </p:txBody>
      </p:sp>
      <p:sp>
        <p:nvSpPr>
          <p:cNvPr id="5" name="Rectangle 4"/>
          <p:cNvSpPr/>
          <p:nvPr/>
        </p:nvSpPr>
        <p:spPr>
          <a:xfrm>
            <a:off x="6019800" y="3581400"/>
            <a:ext cx="119787" cy="32175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57200" y="3897868"/>
            <a:ext cx="2122697" cy="461665"/>
          </a:xfrm>
          <a:prstGeom prst="rect">
            <a:avLst/>
          </a:prstGeom>
          <a:noFill/>
        </p:spPr>
        <p:txBody>
          <a:bodyPr wrap="none" rtlCol="0">
            <a:spAutoFit/>
          </a:bodyPr>
          <a:lstStyle/>
          <a:p>
            <a:r>
              <a:rPr lang="en-US" b="1" dirty="0"/>
              <a:t>1. For Q = 69,</a:t>
            </a:r>
          </a:p>
        </p:txBody>
      </p:sp>
      <mc:AlternateContent xmlns:mc="http://schemas.openxmlformats.org/markup-compatibility/2006" xmlns:a14="http://schemas.microsoft.com/office/drawing/2010/main">
        <mc:Choice Requires="a14">
          <p:sp>
            <p:nvSpPr>
              <p:cNvPr id="7" name="Rectangle 6"/>
              <p:cNvSpPr/>
              <p:nvPr/>
            </p:nvSpPr>
            <p:spPr>
              <a:xfrm>
                <a:off x="2412684" y="3774826"/>
                <a:ext cx="3683316" cy="6768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rPr>
                        <m:t>𝒛</m:t>
                      </m:r>
                      <m:r>
                        <a:rPr lang="en-US" sz="2000" b="1" i="1" smtClean="0">
                          <a:latin typeface="Cambria Math" panose="02040503050406030204" pitchFamily="18" charset="0"/>
                        </a:rPr>
                        <m:t>=</m:t>
                      </m:r>
                      <m:f>
                        <m:fPr>
                          <m:ctrlPr>
                            <a:rPr lang="en-US" sz="2000" b="1" i="1">
                              <a:latin typeface="Cambria Math" panose="02040503050406030204" pitchFamily="18" charset="0"/>
                            </a:rPr>
                          </m:ctrlPr>
                        </m:fPr>
                        <m:num>
                          <m:r>
                            <a:rPr lang="en-US" sz="2000" b="1" i="1" smtClean="0">
                              <a:latin typeface="Cambria Math" panose="02040503050406030204" pitchFamily="18" charset="0"/>
                            </a:rPr>
                            <m:t>𝑸</m:t>
                          </m:r>
                          <m:r>
                            <a:rPr lang="en-US" sz="2000" b="1" i="1">
                              <a:latin typeface="Cambria Math" panose="02040503050406030204" pitchFamily="18" charset="0"/>
                            </a:rPr>
                            <m:t>−</m:t>
                          </m:r>
                          <m:r>
                            <a:rPr lang="en-US" sz="2000" b="1" i="1">
                              <a:latin typeface="Cambria Math" panose="02040503050406030204" pitchFamily="18" charset="0"/>
                              <a:ea typeface="Cambria Math" panose="02040503050406030204" pitchFamily="18" charset="0"/>
                            </a:rPr>
                            <m:t>𝝁</m:t>
                          </m:r>
                        </m:num>
                        <m:den>
                          <m:r>
                            <a:rPr lang="en-US" sz="2000" b="1" i="1">
                              <a:latin typeface="Cambria Math" panose="02040503050406030204" pitchFamily="18" charset="0"/>
                              <a:ea typeface="Cambria Math" panose="02040503050406030204" pitchFamily="18" charset="0"/>
                            </a:rPr>
                            <m:t>𝝈</m:t>
                          </m:r>
                        </m:den>
                      </m:f>
                      <m:r>
                        <a:rPr lang="en-US" sz="2000" b="1" i="1" smtClean="0">
                          <a:latin typeface="Cambria Math" panose="02040503050406030204" pitchFamily="18" charset="0"/>
                          <a:ea typeface="Cambria Math" panose="02040503050406030204" pitchFamily="18" charset="0"/>
                        </a:rPr>
                        <m:t>=</m:t>
                      </m:r>
                      <m:f>
                        <m:fPr>
                          <m:ctrlPr>
                            <a:rPr lang="en-US" sz="2000" b="1" i="1" smtClean="0">
                              <a:latin typeface="Cambria Math" panose="02040503050406030204" pitchFamily="18" charset="0"/>
                              <a:ea typeface="Cambria Math" panose="02040503050406030204" pitchFamily="18" charset="0"/>
                            </a:rPr>
                          </m:ctrlPr>
                        </m:fPr>
                        <m:num>
                          <m:r>
                            <a:rPr lang="en-US" sz="2000" b="1" i="1" smtClean="0">
                              <a:latin typeface="Cambria Math" panose="02040503050406030204" pitchFamily="18" charset="0"/>
                              <a:ea typeface="Cambria Math" panose="02040503050406030204" pitchFamily="18" charset="0"/>
                            </a:rPr>
                            <m:t>𝟔𝟗</m:t>
                          </m:r>
                          <m:r>
                            <a:rPr lang="en-US" sz="2000" b="1" i="1" smtClean="0">
                              <a:latin typeface="Cambria Math" panose="02040503050406030204" pitchFamily="18" charset="0"/>
                              <a:ea typeface="Cambria Math" panose="02040503050406030204" pitchFamily="18" charset="0"/>
                            </a:rPr>
                            <m:t>−</m:t>
                          </m:r>
                          <m:r>
                            <a:rPr lang="en-US" sz="2000" b="1" i="1" smtClean="0">
                              <a:latin typeface="Cambria Math" panose="02040503050406030204" pitchFamily="18" charset="0"/>
                              <a:ea typeface="Cambria Math" panose="02040503050406030204" pitchFamily="18" charset="0"/>
                            </a:rPr>
                            <m:t>𝟓𝟎</m:t>
                          </m:r>
                        </m:num>
                        <m:den>
                          <m:r>
                            <a:rPr lang="en-US" sz="2000" b="1" i="1" smtClean="0">
                              <a:latin typeface="Cambria Math" panose="02040503050406030204" pitchFamily="18" charset="0"/>
                              <a:ea typeface="Cambria Math" panose="02040503050406030204" pitchFamily="18" charset="0"/>
                            </a:rPr>
                            <m:t>𝟑𝟎</m:t>
                          </m:r>
                        </m:den>
                      </m:f>
                      <m:r>
                        <a:rPr lang="en-US" sz="2000" b="1" i="1" smtClean="0">
                          <a:latin typeface="Cambria Math" panose="02040503050406030204" pitchFamily="18" charset="0"/>
                          <a:ea typeface="Cambria Math" panose="02040503050406030204" pitchFamily="18" charset="0"/>
                        </a:rPr>
                        <m:t>=</m:t>
                      </m:r>
                      <m:r>
                        <a:rPr lang="en-US" sz="2000" b="1" i="1" smtClean="0">
                          <a:latin typeface="Cambria Math" panose="02040503050406030204" pitchFamily="18" charset="0"/>
                          <a:ea typeface="Cambria Math" panose="02040503050406030204" pitchFamily="18" charset="0"/>
                        </a:rPr>
                        <m:t>𝟎</m:t>
                      </m:r>
                      <m:r>
                        <a:rPr lang="en-US" sz="2000" b="1" i="1" smtClean="0">
                          <a:latin typeface="Cambria Math" panose="02040503050406030204" pitchFamily="18" charset="0"/>
                          <a:ea typeface="Cambria Math" panose="02040503050406030204" pitchFamily="18" charset="0"/>
                        </a:rPr>
                        <m:t>.</m:t>
                      </m:r>
                      <m:r>
                        <a:rPr lang="en-US" sz="2000" b="1" i="1" smtClean="0">
                          <a:latin typeface="Cambria Math" panose="02040503050406030204" pitchFamily="18" charset="0"/>
                          <a:ea typeface="Cambria Math" panose="02040503050406030204" pitchFamily="18" charset="0"/>
                        </a:rPr>
                        <m:t>𝟔𝟑𝟑</m:t>
                      </m:r>
                    </m:oMath>
                  </m:oMathPara>
                </a14:m>
                <a:endParaRPr lang="en-US" sz="2000" dirty="0"/>
              </a:p>
            </p:txBody>
          </p:sp>
        </mc:Choice>
        <mc:Fallback xmlns="">
          <p:sp>
            <p:nvSpPr>
              <p:cNvPr id="7" name="Rectangle 6"/>
              <p:cNvSpPr>
                <a:spLocks noRot="1" noChangeAspect="1" noMove="1" noResize="1" noEditPoints="1" noAdjustHandles="1" noChangeArrowheads="1" noChangeShapeType="1" noTextEdit="1"/>
              </p:cNvSpPr>
              <p:nvPr/>
            </p:nvSpPr>
            <p:spPr>
              <a:xfrm>
                <a:off x="2412684" y="3774826"/>
                <a:ext cx="3683316" cy="676852"/>
              </a:xfrm>
              <a:prstGeom prst="rect">
                <a:avLst/>
              </a:prstGeom>
              <a:blipFill rotWithShape="0">
                <a:blip r:embed="rId2"/>
                <a:stretch>
                  <a:fillRect/>
                </a:stretch>
              </a:blipFill>
            </p:spPr>
            <p:txBody>
              <a:bodyPr/>
              <a:lstStyle/>
              <a:p>
                <a:r>
                  <a:rPr lang="en-US">
                    <a:noFill/>
                  </a:rPr>
                  <a:t> </a:t>
                </a:r>
              </a:p>
            </p:txBody>
          </p:sp>
        </mc:Fallback>
      </mc:AlternateContent>
      <p:sp>
        <p:nvSpPr>
          <p:cNvPr id="27" name="TextBox 26"/>
          <p:cNvSpPr txBox="1"/>
          <p:nvPr/>
        </p:nvSpPr>
        <p:spPr>
          <a:xfrm>
            <a:off x="457200" y="4648200"/>
            <a:ext cx="4993675" cy="830997"/>
          </a:xfrm>
          <a:prstGeom prst="rect">
            <a:avLst/>
          </a:prstGeom>
          <a:noFill/>
        </p:spPr>
        <p:txBody>
          <a:bodyPr wrap="none" rtlCol="0">
            <a:spAutoFit/>
          </a:bodyPr>
          <a:lstStyle/>
          <a:p>
            <a:r>
              <a:rPr lang="en-US" b="1" dirty="0"/>
              <a:t>2. Use z-table. For z = 0.633, find </a:t>
            </a:r>
          </a:p>
          <a:p>
            <a:r>
              <a:rPr lang="en-US" b="1" dirty="0"/>
              <a:t>    probability. This is </a:t>
            </a:r>
            <a:r>
              <a:rPr lang="en-US" b="1" dirty="0" err="1"/>
              <a:t>Pr</a:t>
            </a:r>
            <a:r>
              <a:rPr lang="en-US" b="1" dirty="0"/>
              <a:t> {D≤ 69}.</a:t>
            </a:r>
          </a:p>
        </p:txBody>
      </p:sp>
      <p:sp>
        <p:nvSpPr>
          <p:cNvPr id="11" name="TextBox 10"/>
          <p:cNvSpPr txBox="1"/>
          <p:nvPr/>
        </p:nvSpPr>
        <p:spPr>
          <a:xfrm>
            <a:off x="457200" y="5562600"/>
            <a:ext cx="5287025" cy="461665"/>
          </a:xfrm>
          <a:prstGeom prst="rect">
            <a:avLst/>
          </a:prstGeom>
          <a:noFill/>
        </p:spPr>
        <p:txBody>
          <a:bodyPr wrap="none" rtlCol="0">
            <a:spAutoFit/>
          </a:bodyPr>
          <a:lstStyle/>
          <a:p>
            <a:r>
              <a:rPr lang="en-US" b="1" dirty="0"/>
              <a:t>3. From z-table, </a:t>
            </a:r>
            <a:r>
              <a:rPr lang="en-US" b="1" dirty="0" err="1"/>
              <a:t>Pr</a:t>
            </a:r>
            <a:r>
              <a:rPr lang="en-US" b="1" dirty="0"/>
              <a:t>{D≤ 69} = 0.7389.</a:t>
            </a:r>
          </a:p>
        </p:txBody>
      </p:sp>
      <p:sp>
        <p:nvSpPr>
          <p:cNvPr id="12" name="TextBox 11"/>
          <p:cNvSpPr txBox="1"/>
          <p:nvPr/>
        </p:nvSpPr>
        <p:spPr>
          <a:xfrm>
            <a:off x="457200" y="6091535"/>
            <a:ext cx="5165645" cy="461665"/>
          </a:xfrm>
          <a:prstGeom prst="rect">
            <a:avLst/>
          </a:prstGeom>
          <a:noFill/>
        </p:spPr>
        <p:txBody>
          <a:bodyPr wrap="none" rtlCol="0">
            <a:spAutoFit/>
          </a:bodyPr>
          <a:lstStyle/>
          <a:p>
            <a:r>
              <a:rPr lang="en-US" b="1" dirty="0"/>
              <a:t>4. Answer = 1 - </a:t>
            </a:r>
            <a:r>
              <a:rPr lang="en-US" b="1" dirty="0" err="1"/>
              <a:t>Pr</a:t>
            </a:r>
            <a:r>
              <a:rPr lang="en-US" b="1" dirty="0"/>
              <a:t>{D≤ 69} = 0.2611.</a:t>
            </a:r>
          </a:p>
        </p:txBody>
      </p:sp>
      <p:sp>
        <p:nvSpPr>
          <p:cNvPr id="13" name="TextBox 12"/>
          <p:cNvSpPr txBox="1"/>
          <p:nvPr/>
        </p:nvSpPr>
        <p:spPr>
          <a:xfrm>
            <a:off x="6324600" y="3810000"/>
            <a:ext cx="5626477" cy="461665"/>
          </a:xfrm>
          <a:prstGeom prst="rect">
            <a:avLst/>
          </a:prstGeom>
          <a:noFill/>
        </p:spPr>
        <p:txBody>
          <a:bodyPr wrap="none" rtlCol="0">
            <a:spAutoFit/>
          </a:bodyPr>
          <a:lstStyle/>
          <a:p>
            <a:r>
              <a:rPr lang="en-US" b="1" dirty="0"/>
              <a:t>Two Excel functions to find </a:t>
            </a:r>
            <a:r>
              <a:rPr lang="en-US" b="1" dirty="0" err="1"/>
              <a:t>Pr</a:t>
            </a:r>
            <a:r>
              <a:rPr lang="en-US" b="1" dirty="0"/>
              <a:t>{D≤ 69}</a:t>
            </a:r>
          </a:p>
        </p:txBody>
      </p:sp>
      <mc:AlternateContent xmlns:mc="http://schemas.openxmlformats.org/markup-compatibility/2006" xmlns:a14="http://schemas.microsoft.com/office/drawing/2010/main">
        <mc:Choice Requires="a14">
          <p:sp>
            <p:nvSpPr>
              <p:cNvPr id="14" name="TextBox 13"/>
              <p:cNvSpPr txBox="1"/>
              <p:nvPr/>
            </p:nvSpPr>
            <p:spPr>
              <a:xfrm>
                <a:off x="6767438" y="4340369"/>
                <a:ext cx="4248279" cy="892552"/>
              </a:xfrm>
              <a:prstGeom prst="rect">
                <a:avLst/>
              </a:prstGeom>
              <a:noFill/>
            </p:spPr>
            <p:txBody>
              <a:bodyPr wrap="none" rtlCol="0">
                <a:spAutoFit/>
              </a:bodyPr>
              <a:lstStyle/>
              <a:p>
                <a:pPr marL="342900" indent="-342900">
                  <a:buFont typeface="Arial" panose="020B0604020202020204" pitchFamily="34" charset="0"/>
                  <a:buChar char="•"/>
                </a:pPr>
                <a:r>
                  <a:rPr lang="en-US" b="1" dirty="0"/>
                  <a:t>NORMDIST(</a:t>
                </a:r>
                <a:r>
                  <a:rPr lang="en-US" b="1" i="1" dirty="0"/>
                  <a:t>Q</a:t>
                </a:r>
                <a14:m>
                  <m:oMath xmlns:m="http://schemas.openxmlformats.org/officeDocument/2006/math">
                    <m:r>
                      <a:rPr lang="en-US" b="1" i="1" smtClean="0">
                        <a:latin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𝝁</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𝝈</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𝟏</m:t>
                    </m:r>
                  </m:oMath>
                </a14:m>
                <a:r>
                  <a:rPr lang="en-US" b="1" dirty="0"/>
                  <a:t>), and</a:t>
                </a:r>
              </a:p>
              <a:p>
                <a:pPr marL="342900" indent="-342900">
                  <a:buFont typeface="Arial" panose="020B0604020202020204" pitchFamily="34" charset="0"/>
                  <a:buChar char="•"/>
                </a:pPr>
                <a:r>
                  <a:rPr lang="en-US" b="1" dirty="0"/>
                  <a:t>NORMSDIST(</a:t>
                </a:r>
                <a:r>
                  <a:rPr lang="en-US" sz="2800" b="1" i="1" dirty="0">
                    <a:latin typeface="Arial" panose="020B0604020202020204" pitchFamily="34" charset="0"/>
                    <a:cs typeface="Arial" panose="020B0604020202020204" pitchFamily="34" charset="0"/>
                  </a:rPr>
                  <a:t>z</a:t>
                </a:r>
                <a:r>
                  <a:rPr lang="en-US" b="1" dirty="0"/>
                  <a:t>)</a:t>
                </a:r>
              </a:p>
            </p:txBody>
          </p:sp>
        </mc:Choice>
        <mc:Fallback xmlns="">
          <p:sp>
            <p:nvSpPr>
              <p:cNvPr id="14" name="TextBox 13"/>
              <p:cNvSpPr txBox="1">
                <a:spLocks noRot="1" noChangeAspect="1" noMove="1" noResize="1" noEditPoints="1" noAdjustHandles="1" noChangeArrowheads="1" noChangeShapeType="1" noTextEdit="1"/>
              </p:cNvSpPr>
              <p:nvPr/>
            </p:nvSpPr>
            <p:spPr>
              <a:xfrm>
                <a:off x="6767438" y="4340369"/>
                <a:ext cx="4248279" cy="892552"/>
              </a:xfrm>
              <a:prstGeom prst="rect">
                <a:avLst/>
              </a:prstGeom>
              <a:blipFill rotWithShape="0">
                <a:blip r:embed="rId3"/>
                <a:stretch>
                  <a:fillRect l="-1865" t="-4795" r="-1291" b="-18493"/>
                </a:stretch>
              </a:blipFill>
            </p:spPr>
            <p:txBody>
              <a:bodyPr/>
              <a:lstStyle/>
              <a:p>
                <a:r>
                  <a:rPr lang="en-US">
                    <a:noFill/>
                  </a:rPr>
                  <a:t> </a:t>
                </a:r>
              </a:p>
            </p:txBody>
          </p:sp>
        </mc:Fallback>
      </mc:AlternateContent>
      <p:sp>
        <p:nvSpPr>
          <p:cNvPr id="15" name="TextBox 14"/>
          <p:cNvSpPr txBox="1"/>
          <p:nvPr/>
        </p:nvSpPr>
        <p:spPr>
          <a:xfrm>
            <a:off x="6401819" y="5181600"/>
            <a:ext cx="5472038" cy="461665"/>
          </a:xfrm>
          <a:prstGeom prst="rect">
            <a:avLst/>
          </a:prstGeom>
          <a:noFill/>
        </p:spPr>
        <p:txBody>
          <a:bodyPr wrap="square" rtlCol="0">
            <a:spAutoFit/>
          </a:bodyPr>
          <a:lstStyle/>
          <a:p>
            <a:r>
              <a:rPr lang="en-US" b="1" dirty="0" err="1"/>
              <a:t>Pr</a:t>
            </a:r>
            <a:r>
              <a:rPr lang="en-US" b="1" dirty="0"/>
              <a:t>{D≤ 69} = NORMDIST(69,50,30,1)</a:t>
            </a:r>
          </a:p>
        </p:txBody>
      </p:sp>
      <p:sp>
        <p:nvSpPr>
          <p:cNvPr id="16" name="TextBox 15"/>
          <p:cNvSpPr txBox="1"/>
          <p:nvPr/>
        </p:nvSpPr>
        <p:spPr>
          <a:xfrm>
            <a:off x="7873769" y="5623626"/>
            <a:ext cx="3922869" cy="461665"/>
          </a:xfrm>
          <a:prstGeom prst="rect">
            <a:avLst/>
          </a:prstGeom>
          <a:noFill/>
        </p:spPr>
        <p:txBody>
          <a:bodyPr wrap="none" rtlCol="0">
            <a:spAutoFit/>
          </a:bodyPr>
          <a:lstStyle/>
          <a:p>
            <a:r>
              <a:rPr lang="en-US" b="1" dirty="0"/>
              <a:t>= NORMSDIST((69-50)/30)</a:t>
            </a:r>
          </a:p>
        </p:txBody>
      </p:sp>
      <p:sp>
        <p:nvSpPr>
          <p:cNvPr id="17" name="TextBox 16"/>
          <p:cNvSpPr txBox="1"/>
          <p:nvPr/>
        </p:nvSpPr>
        <p:spPr>
          <a:xfrm>
            <a:off x="7888131" y="5939135"/>
            <a:ext cx="1391728" cy="461665"/>
          </a:xfrm>
          <a:prstGeom prst="rect">
            <a:avLst/>
          </a:prstGeom>
          <a:noFill/>
        </p:spPr>
        <p:txBody>
          <a:bodyPr wrap="none" rtlCol="0">
            <a:spAutoFit/>
          </a:bodyPr>
          <a:lstStyle/>
          <a:p>
            <a:r>
              <a:rPr lang="en-US" b="1" dirty="0"/>
              <a:t>= 0.7367</a:t>
            </a:r>
          </a:p>
        </p:txBody>
      </p:sp>
      <p:sp>
        <p:nvSpPr>
          <p:cNvPr id="18" name="TextBox 17"/>
          <p:cNvSpPr txBox="1"/>
          <p:nvPr/>
        </p:nvSpPr>
        <p:spPr>
          <a:xfrm>
            <a:off x="6402430" y="6324600"/>
            <a:ext cx="2589170" cy="461665"/>
          </a:xfrm>
          <a:prstGeom prst="rect">
            <a:avLst/>
          </a:prstGeom>
          <a:noFill/>
        </p:spPr>
        <p:txBody>
          <a:bodyPr wrap="none" rtlCol="0">
            <a:spAutoFit/>
          </a:bodyPr>
          <a:lstStyle/>
          <a:p>
            <a:r>
              <a:rPr lang="en-US" b="1" dirty="0"/>
              <a:t>Answer = 0.2633</a:t>
            </a:r>
          </a:p>
        </p:txBody>
      </p:sp>
    </p:spTree>
    <p:extLst>
      <p:ext uri="{BB962C8B-B14F-4D97-AF65-F5344CB8AC3E}">
        <p14:creationId xmlns:p14="http://schemas.microsoft.com/office/powerpoint/2010/main" val="120786318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8600" y="892314"/>
            <a:ext cx="6938118" cy="707886"/>
          </a:xfrm>
          <a:prstGeom prst="rect">
            <a:avLst/>
          </a:prstGeom>
          <a:noFill/>
          <a:ln w="9525">
            <a:noFill/>
            <a:miter lim="800000"/>
            <a:headEnd/>
            <a:tailEnd/>
          </a:ln>
        </p:spPr>
        <p:txBody>
          <a:bodyPr wrap="none">
            <a:spAutoFit/>
          </a:bodyPr>
          <a:lstStyle/>
          <a:p>
            <a:r>
              <a:rPr lang="en-US" sz="4000" b="1" dirty="0">
                <a:solidFill>
                  <a:srgbClr val="0000CC"/>
                </a:solidFill>
              </a:rPr>
              <a:t>What have we done so far? </a:t>
            </a:r>
          </a:p>
        </p:txBody>
      </p:sp>
      <p:sp>
        <p:nvSpPr>
          <p:cNvPr id="4" name="TextBox 3"/>
          <p:cNvSpPr txBox="1"/>
          <p:nvPr/>
        </p:nvSpPr>
        <p:spPr>
          <a:xfrm>
            <a:off x="990600" y="1745159"/>
            <a:ext cx="9353714" cy="769441"/>
          </a:xfrm>
          <a:prstGeom prst="rect">
            <a:avLst/>
          </a:prstGeom>
          <a:noFill/>
        </p:spPr>
        <p:txBody>
          <a:bodyPr wrap="none" rtlCol="0">
            <a:spAutoFit/>
          </a:bodyPr>
          <a:lstStyle/>
          <a:p>
            <a:r>
              <a:rPr lang="en-US" sz="4400" b="1" i="1" u="sng" dirty="0">
                <a:solidFill>
                  <a:srgbClr val="009900"/>
                </a:solidFill>
              </a:rPr>
              <a:t>Given</a:t>
            </a:r>
            <a:r>
              <a:rPr lang="en-US" sz="4400" b="1" i="1" dirty="0">
                <a:solidFill>
                  <a:srgbClr val="009900"/>
                </a:solidFill>
              </a:rPr>
              <a:t> inventory,</a:t>
            </a:r>
            <a:r>
              <a:rPr lang="en-US" sz="4400" b="1" i="1" dirty="0">
                <a:solidFill>
                  <a:srgbClr val="00B0F0"/>
                </a:solidFill>
              </a:rPr>
              <a:t> </a:t>
            </a:r>
            <a:r>
              <a:rPr lang="en-US" sz="4400" b="1" i="1" u="sng" dirty="0">
                <a:solidFill>
                  <a:srgbClr val="FF0000"/>
                </a:solidFill>
              </a:rPr>
              <a:t>found</a:t>
            </a:r>
            <a:r>
              <a:rPr lang="en-US" sz="4400" b="1" i="1" dirty="0">
                <a:solidFill>
                  <a:srgbClr val="FF0000"/>
                </a:solidFill>
              </a:rPr>
              <a:t> probability</a:t>
            </a:r>
          </a:p>
        </p:txBody>
      </p:sp>
      <p:sp>
        <p:nvSpPr>
          <p:cNvPr id="5" name="Text Box 2"/>
          <p:cNvSpPr txBox="1">
            <a:spLocks noChangeArrowheads="1"/>
          </p:cNvSpPr>
          <p:nvPr/>
        </p:nvSpPr>
        <p:spPr bwMode="auto">
          <a:xfrm>
            <a:off x="381000" y="4191000"/>
            <a:ext cx="10896600" cy="707886"/>
          </a:xfrm>
          <a:prstGeom prst="rect">
            <a:avLst/>
          </a:prstGeom>
          <a:noFill/>
          <a:ln w="9525">
            <a:noFill/>
            <a:miter lim="800000"/>
            <a:headEnd/>
            <a:tailEnd/>
          </a:ln>
        </p:spPr>
        <p:txBody>
          <a:bodyPr wrap="square">
            <a:spAutoFit/>
          </a:bodyPr>
          <a:lstStyle/>
          <a:p>
            <a:r>
              <a:rPr lang="en-US" sz="4000" b="1" dirty="0">
                <a:solidFill>
                  <a:srgbClr val="0000CC"/>
                </a:solidFill>
              </a:rPr>
              <a:t>Let us look at the opposite problem ….</a:t>
            </a:r>
          </a:p>
        </p:txBody>
      </p:sp>
      <p:sp>
        <p:nvSpPr>
          <p:cNvPr id="6" name="TextBox 5"/>
          <p:cNvSpPr txBox="1"/>
          <p:nvPr/>
        </p:nvSpPr>
        <p:spPr>
          <a:xfrm>
            <a:off x="685800" y="5043845"/>
            <a:ext cx="11237243" cy="769441"/>
          </a:xfrm>
          <a:prstGeom prst="rect">
            <a:avLst/>
          </a:prstGeom>
          <a:noFill/>
        </p:spPr>
        <p:txBody>
          <a:bodyPr wrap="none" rtlCol="0">
            <a:spAutoFit/>
          </a:bodyPr>
          <a:lstStyle/>
          <a:p>
            <a:r>
              <a:rPr lang="en-US" sz="4400" b="1" i="1" u="sng" dirty="0">
                <a:solidFill>
                  <a:srgbClr val="009900"/>
                </a:solidFill>
              </a:rPr>
              <a:t>Given</a:t>
            </a:r>
            <a:r>
              <a:rPr lang="en-US" sz="4400" b="1" i="1" dirty="0">
                <a:solidFill>
                  <a:srgbClr val="009900"/>
                </a:solidFill>
              </a:rPr>
              <a:t> probability,</a:t>
            </a:r>
            <a:r>
              <a:rPr lang="en-US" sz="4400" b="1" i="1" dirty="0">
                <a:solidFill>
                  <a:srgbClr val="00B0F0"/>
                </a:solidFill>
              </a:rPr>
              <a:t> </a:t>
            </a:r>
            <a:r>
              <a:rPr lang="en-US" sz="4400" b="1" i="1" u="sng" dirty="0">
                <a:solidFill>
                  <a:srgbClr val="FF0000"/>
                </a:solidFill>
              </a:rPr>
              <a:t>find</a:t>
            </a:r>
            <a:r>
              <a:rPr lang="en-US" sz="4400" b="1" i="1" dirty="0">
                <a:solidFill>
                  <a:srgbClr val="FF0000"/>
                </a:solidFill>
              </a:rPr>
              <a:t> inventory required</a:t>
            </a:r>
          </a:p>
        </p:txBody>
      </p:sp>
      <p:sp>
        <p:nvSpPr>
          <p:cNvPr id="8" name="Rectangle 7"/>
          <p:cNvSpPr/>
          <p:nvPr/>
        </p:nvSpPr>
        <p:spPr>
          <a:xfrm>
            <a:off x="457200" y="3429000"/>
            <a:ext cx="11201400" cy="15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a:off x="457200" y="3657600"/>
            <a:ext cx="11201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2621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152400" y="533400"/>
            <a:ext cx="11887200" cy="1066800"/>
          </a:xfrm>
          <a:noFill/>
          <a:ln>
            <a:miter lim="800000"/>
            <a:headEnd/>
            <a:tailEnd/>
          </a:ln>
        </p:spPr>
        <p:txBody>
          <a:bodyPr vert="horz" wrap="square" lIns="91440" tIns="45720" rIns="91440" bIns="45720" numCol="1" anchor="t" anchorCtr="0" compatLnSpc="1">
            <a:prstTxWarp prst="textNoShape">
              <a:avLst/>
            </a:prstTxWarp>
          </a:bodyPr>
          <a:lstStyle/>
          <a:p>
            <a:r>
              <a:rPr lang="en-US" b="1" dirty="0">
                <a:solidFill>
                  <a:srgbClr val="0000CC"/>
                </a:solidFill>
                <a:latin typeface="Arial" pitchFamily="34" charset="0"/>
                <a:cs typeface="Arial" pitchFamily="34" charset="0"/>
              </a:rPr>
              <a:t>Example 2 (Opposite of Example 1)</a:t>
            </a:r>
          </a:p>
        </p:txBody>
      </p:sp>
      <p:sp>
        <p:nvSpPr>
          <p:cNvPr id="33" name="TextBox 32"/>
          <p:cNvSpPr txBox="1"/>
          <p:nvPr/>
        </p:nvSpPr>
        <p:spPr>
          <a:xfrm>
            <a:off x="329820" y="1390471"/>
            <a:ext cx="11709780" cy="1200329"/>
          </a:xfrm>
          <a:prstGeom prst="rect">
            <a:avLst/>
          </a:prstGeom>
          <a:noFill/>
        </p:spPr>
        <p:txBody>
          <a:bodyPr wrap="square" rtlCol="0">
            <a:spAutoFit/>
          </a:bodyPr>
          <a:lstStyle/>
          <a:p>
            <a:r>
              <a:rPr lang="en-US" b="1" dirty="0">
                <a:solidFill>
                  <a:srgbClr val="009900"/>
                </a:solidFill>
              </a:rPr>
              <a:t>You are the manager of the local Best Buy store. Your weekly demand for Apple </a:t>
            </a:r>
            <a:r>
              <a:rPr lang="en-US" b="1" dirty="0" err="1">
                <a:solidFill>
                  <a:srgbClr val="009900"/>
                </a:solidFill>
              </a:rPr>
              <a:t>iPad</a:t>
            </a:r>
            <a:r>
              <a:rPr lang="en-US" b="1" dirty="0">
                <a:solidFill>
                  <a:srgbClr val="009900"/>
                </a:solidFill>
              </a:rPr>
              <a:t> follows a normal distribution with mean 50 and SD 30. How many iPads should you stock so that chance of stock-out is 5% or lower?</a:t>
            </a:r>
          </a:p>
        </p:txBody>
      </p:sp>
      <p:sp>
        <p:nvSpPr>
          <p:cNvPr id="14" name="TextBox 13"/>
          <p:cNvSpPr txBox="1"/>
          <p:nvPr/>
        </p:nvSpPr>
        <p:spPr>
          <a:xfrm>
            <a:off x="2018276" y="2625988"/>
            <a:ext cx="8276625" cy="523220"/>
          </a:xfrm>
          <a:prstGeom prst="rect">
            <a:avLst/>
          </a:prstGeom>
          <a:noFill/>
          <a:ln w="28575">
            <a:solidFill>
              <a:srgbClr val="FF0000"/>
            </a:solidFill>
          </a:ln>
        </p:spPr>
        <p:txBody>
          <a:bodyPr wrap="none" rtlCol="0">
            <a:spAutoFit/>
          </a:bodyPr>
          <a:lstStyle/>
          <a:p>
            <a:r>
              <a:rPr lang="en-US" sz="2800" b="1" dirty="0">
                <a:solidFill>
                  <a:srgbClr val="FF0000"/>
                </a:solidFill>
              </a:rPr>
              <a:t>Need Q such that: </a:t>
            </a:r>
            <a:r>
              <a:rPr lang="en-US" sz="2800" b="1" dirty="0" err="1">
                <a:solidFill>
                  <a:srgbClr val="FF0000"/>
                </a:solidFill>
              </a:rPr>
              <a:t>Prob</a:t>
            </a:r>
            <a:r>
              <a:rPr lang="en-US" sz="2800" b="1" dirty="0">
                <a:solidFill>
                  <a:srgbClr val="FF0000"/>
                </a:solidFill>
              </a:rPr>
              <a:t> {D ≤ Q} = 95% or higher</a:t>
            </a:r>
          </a:p>
        </p:txBody>
      </p:sp>
      <p:sp>
        <p:nvSpPr>
          <p:cNvPr id="15" name="TextBox 14"/>
          <p:cNvSpPr txBox="1"/>
          <p:nvPr/>
        </p:nvSpPr>
        <p:spPr>
          <a:xfrm>
            <a:off x="457200" y="3276600"/>
            <a:ext cx="3376245" cy="461665"/>
          </a:xfrm>
          <a:prstGeom prst="rect">
            <a:avLst/>
          </a:prstGeom>
          <a:noFill/>
        </p:spPr>
        <p:txBody>
          <a:bodyPr wrap="none" rtlCol="0">
            <a:spAutoFit/>
          </a:bodyPr>
          <a:lstStyle/>
          <a:p>
            <a:r>
              <a:rPr lang="en-US" b="1" u="sng" dirty="0">
                <a:solidFill>
                  <a:srgbClr val="009900"/>
                </a:solidFill>
              </a:rPr>
              <a:t>Solution using z-table</a:t>
            </a:r>
          </a:p>
        </p:txBody>
      </p:sp>
      <p:sp>
        <p:nvSpPr>
          <p:cNvPr id="20" name="TextBox 19"/>
          <p:cNvSpPr txBox="1"/>
          <p:nvPr/>
        </p:nvSpPr>
        <p:spPr>
          <a:xfrm>
            <a:off x="7444155" y="3276600"/>
            <a:ext cx="3206327" cy="461665"/>
          </a:xfrm>
          <a:prstGeom prst="rect">
            <a:avLst/>
          </a:prstGeom>
          <a:noFill/>
        </p:spPr>
        <p:txBody>
          <a:bodyPr wrap="none" rtlCol="0">
            <a:spAutoFit/>
          </a:bodyPr>
          <a:lstStyle/>
          <a:p>
            <a:r>
              <a:rPr lang="en-US" b="1" u="sng" dirty="0">
                <a:solidFill>
                  <a:srgbClr val="009900"/>
                </a:solidFill>
              </a:rPr>
              <a:t>Solution using Excel</a:t>
            </a:r>
          </a:p>
        </p:txBody>
      </p:sp>
      <p:sp>
        <p:nvSpPr>
          <p:cNvPr id="21" name="Rectangle 20"/>
          <p:cNvSpPr/>
          <p:nvPr/>
        </p:nvSpPr>
        <p:spPr>
          <a:xfrm>
            <a:off x="6019800" y="3581400"/>
            <a:ext cx="119787" cy="32175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304800" y="3886200"/>
            <a:ext cx="5437322" cy="1200329"/>
          </a:xfrm>
          <a:prstGeom prst="rect">
            <a:avLst/>
          </a:prstGeom>
          <a:noFill/>
        </p:spPr>
        <p:txBody>
          <a:bodyPr wrap="none" rtlCol="0">
            <a:spAutoFit/>
          </a:bodyPr>
          <a:lstStyle/>
          <a:p>
            <a:r>
              <a:rPr lang="en-US" b="1" dirty="0"/>
              <a:t>1. Look inside the z-table. Find 0.95</a:t>
            </a:r>
          </a:p>
          <a:p>
            <a:r>
              <a:rPr lang="en-US" b="1" dirty="0"/>
              <a:t>    probability. Pick corresponding </a:t>
            </a:r>
            <a:r>
              <a:rPr lang="en-US" b="1" i="1" dirty="0"/>
              <a:t>z</a:t>
            </a:r>
            <a:r>
              <a:rPr lang="en-US" b="1" dirty="0"/>
              <a:t>.</a:t>
            </a:r>
          </a:p>
          <a:p>
            <a:r>
              <a:rPr lang="en-US" b="1" dirty="0"/>
              <a:t>    z = 1.65</a:t>
            </a:r>
          </a:p>
        </p:txBody>
      </p:sp>
      <p:sp>
        <p:nvSpPr>
          <p:cNvPr id="9" name="TextBox 8"/>
          <p:cNvSpPr txBox="1"/>
          <p:nvPr/>
        </p:nvSpPr>
        <p:spPr>
          <a:xfrm>
            <a:off x="304800" y="5048071"/>
            <a:ext cx="3781805" cy="1569660"/>
          </a:xfrm>
          <a:prstGeom prst="rect">
            <a:avLst/>
          </a:prstGeom>
          <a:noFill/>
        </p:spPr>
        <p:txBody>
          <a:bodyPr wrap="none" rtlCol="0">
            <a:spAutoFit/>
          </a:bodyPr>
          <a:lstStyle/>
          <a:p>
            <a:r>
              <a:rPr lang="en-US" b="1" dirty="0"/>
              <a:t>2. Convert to Q</a:t>
            </a:r>
          </a:p>
          <a:p>
            <a:r>
              <a:rPr lang="en-US" b="1" dirty="0"/>
              <a:t>	Q = </a:t>
            </a:r>
            <a:r>
              <a:rPr lang="en-US" b="1" dirty="0">
                <a:latin typeface="Symbol" pitchFamily="18" charset="2"/>
              </a:rPr>
              <a:t>m</a:t>
            </a:r>
            <a:r>
              <a:rPr lang="en-US" b="1" dirty="0"/>
              <a:t> + </a:t>
            </a:r>
            <a:r>
              <a:rPr lang="en-US" b="1" dirty="0" err="1"/>
              <a:t>z</a:t>
            </a:r>
            <a:r>
              <a:rPr lang="en-US" b="1" dirty="0" err="1">
                <a:latin typeface="Symbol" pitchFamily="18" charset="2"/>
              </a:rPr>
              <a:t>s</a:t>
            </a:r>
            <a:endParaRPr lang="en-US" b="1" dirty="0">
              <a:latin typeface="Symbol" pitchFamily="18" charset="2"/>
            </a:endParaRPr>
          </a:p>
          <a:p>
            <a:r>
              <a:rPr lang="en-US" b="1" dirty="0">
                <a:latin typeface="Arial" panose="020B0604020202020204" pitchFamily="34" charset="0"/>
                <a:cs typeface="Arial" panose="020B0604020202020204" pitchFamily="34" charset="0"/>
              </a:rPr>
              <a:t>	    = 50 + 1.65 × 30 </a:t>
            </a:r>
          </a:p>
          <a:p>
            <a:r>
              <a:rPr lang="en-US" b="1" dirty="0">
                <a:latin typeface="Arial" panose="020B0604020202020204" pitchFamily="34" charset="0"/>
                <a:cs typeface="Arial" panose="020B0604020202020204" pitchFamily="34" charset="0"/>
              </a:rPr>
              <a:t>	    = 99.5 or 100. </a:t>
            </a:r>
          </a:p>
        </p:txBody>
      </p:sp>
      <p:sp>
        <p:nvSpPr>
          <p:cNvPr id="10" name="TextBox 9"/>
          <p:cNvSpPr txBox="1"/>
          <p:nvPr/>
        </p:nvSpPr>
        <p:spPr>
          <a:xfrm>
            <a:off x="6310277" y="3805535"/>
            <a:ext cx="3236399" cy="461665"/>
          </a:xfrm>
          <a:prstGeom prst="rect">
            <a:avLst/>
          </a:prstGeom>
          <a:noFill/>
        </p:spPr>
        <p:txBody>
          <a:bodyPr wrap="none" rtlCol="0">
            <a:spAutoFit/>
          </a:bodyPr>
          <a:lstStyle/>
          <a:p>
            <a:r>
              <a:rPr lang="en-US" b="1" dirty="0"/>
              <a:t>Two Excel functions:</a:t>
            </a:r>
          </a:p>
        </p:txBody>
      </p:sp>
      <mc:AlternateContent xmlns:mc="http://schemas.openxmlformats.org/markup-compatibility/2006" xmlns:a14="http://schemas.microsoft.com/office/drawing/2010/main">
        <mc:Choice Requires="a14">
          <p:sp>
            <p:nvSpPr>
              <p:cNvPr id="11" name="TextBox 10"/>
              <p:cNvSpPr txBox="1"/>
              <p:nvPr/>
            </p:nvSpPr>
            <p:spPr>
              <a:xfrm>
                <a:off x="6690600" y="4216497"/>
                <a:ext cx="5322291" cy="892552"/>
              </a:xfrm>
              <a:prstGeom prst="rect">
                <a:avLst/>
              </a:prstGeom>
              <a:noFill/>
            </p:spPr>
            <p:txBody>
              <a:bodyPr wrap="none" rtlCol="0">
                <a:spAutoFit/>
              </a:bodyPr>
              <a:lstStyle/>
              <a:p>
                <a:pPr marL="342900" indent="-342900">
                  <a:buFont typeface="Arial" panose="020B0604020202020204" pitchFamily="34" charset="0"/>
                  <a:buChar char="•"/>
                </a:pPr>
                <a:r>
                  <a:rPr lang="en-US" b="1" dirty="0"/>
                  <a:t>Q = NORMINV(</a:t>
                </a:r>
                <a:r>
                  <a:rPr lang="en-US" b="1" dirty="0" err="1"/>
                  <a:t>prob</a:t>
                </a:r>
                <a14:m>
                  <m:oMath xmlns:m="http://schemas.openxmlformats.org/officeDocument/2006/math">
                    <m:r>
                      <a:rPr lang="en-US" b="1" i="1" smtClean="0">
                        <a:latin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𝝁</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𝝈</m:t>
                    </m:r>
                  </m:oMath>
                </a14:m>
                <a:r>
                  <a:rPr lang="en-US" b="1" dirty="0"/>
                  <a:t>), and</a:t>
                </a:r>
              </a:p>
              <a:p>
                <a:pPr marL="342900" indent="-342900">
                  <a:buFont typeface="Arial" panose="020B0604020202020204" pitchFamily="34" charset="0"/>
                  <a:buChar char="•"/>
                </a:pPr>
                <a:r>
                  <a:rPr lang="en-US" b="1" i="1" dirty="0"/>
                  <a:t>z</a:t>
                </a:r>
                <a:r>
                  <a:rPr lang="en-US" b="1" dirty="0"/>
                  <a:t> = NORMSINV(</a:t>
                </a:r>
                <a:r>
                  <a:rPr lang="en-US" sz="2800" b="1" i="1" dirty="0" err="1">
                    <a:latin typeface="Arial" panose="020B0604020202020204" pitchFamily="34" charset="0"/>
                    <a:cs typeface="Arial" panose="020B0604020202020204" pitchFamily="34" charset="0"/>
                  </a:rPr>
                  <a:t>prob</a:t>
                </a:r>
                <a:r>
                  <a:rPr lang="en-US" b="1" dirty="0"/>
                  <a:t>), Q = </a:t>
                </a:r>
                <a:r>
                  <a:rPr lang="en-US" b="1" dirty="0">
                    <a:latin typeface="Symbol" pitchFamily="18" charset="2"/>
                  </a:rPr>
                  <a:t>m</a:t>
                </a:r>
                <a:r>
                  <a:rPr lang="en-US" b="1" dirty="0"/>
                  <a:t> + </a:t>
                </a:r>
                <a:r>
                  <a:rPr lang="en-US" b="1" dirty="0" err="1"/>
                  <a:t>z</a:t>
                </a:r>
                <a:r>
                  <a:rPr lang="en-US" b="1" dirty="0" err="1">
                    <a:latin typeface="Symbol" pitchFamily="18" charset="2"/>
                  </a:rPr>
                  <a:t>s</a:t>
                </a:r>
                <a:endParaRPr lang="en-US" b="1" dirty="0">
                  <a:latin typeface="Symbol" pitchFamily="18" charset="2"/>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6690600" y="4216497"/>
                <a:ext cx="5322291" cy="892552"/>
              </a:xfrm>
              <a:prstGeom prst="rect">
                <a:avLst/>
              </a:prstGeom>
              <a:blipFill rotWithShape="0">
                <a:blip r:embed="rId2"/>
                <a:stretch>
                  <a:fillRect l="-1604" t="-4795" r="-687" b="-18493"/>
                </a:stretch>
              </a:blipFill>
            </p:spPr>
            <p:txBody>
              <a:bodyPr/>
              <a:lstStyle/>
              <a:p>
                <a:r>
                  <a:rPr lang="en-US">
                    <a:noFill/>
                  </a:rPr>
                  <a:t> </a:t>
                </a:r>
              </a:p>
            </p:txBody>
          </p:sp>
        </mc:Fallback>
      </mc:AlternateContent>
      <p:sp>
        <p:nvSpPr>
          <p:cNvPr id="12" name="TextBox 11"/>
          <p:cNvSpPr txBox="1"/>
          <p:nvPr/>
        </p:nvSpPr>
        <p:spPr>
          <a:xfrm>
            <a:off x="6324600" y="5173486"/>
            <a:ext cx="1515158" cy="461665"/>
          </a:xfrm>
          <a:prstGeom prst="rect">
            <a:avLst/>
          </a:prstGeom>
          <a:noFill/>
        </p:spPr>
        <p:txBody>
          <a:bodyPr wrap="none" rtlCol="0">
            <a:spAutoFit/>
          </a:bodyPr>
          <a:lstStyle/>
          <a:p>
            <a:r>
              <a:rPr lang="en-US" b="1" dirty="0"/>
              <a:t>Solution:</a:t>
            </a:r>
          </a:p>
        </p:txBody>
      </p:sp>
      <mc:AlternateContent xmlns:mc="http://schemas.openxmlformats.org/markup-compatibility/2006" xmlns:a14="http://schemas.microsoft.com/office/drawing/2010/main">
        <mc:Choice Requires="a14">
          <p:sp>
            <p:nvSpPr>
              <p:cNvPr id="13" name="TextBox 12"/>
              <p:cNvSpPr txBox="1"/>
              <p:nvPr/>
            </p:nvSpPr>
            <p:spPr>
              <a:xfrm>
                <a:off x="6704923" y="5584448"/>
                <a:ext cx="5293437" cy="1200329"/>
              </a:xfrm>
              <a:prstGeom prst="rect">
                <a:avLst/>
              </a:prstGeom>
              <a:noFill/>
            </p:spPr>
            <p:txBody>
              <a:bodyPr wrap="none" rtlCol="0">
                <a:spAutoFit/>
              </a:bodyPr>
              <a:lstStyle/>
              <a:p>
                <a:pPr marL="342900" indent="-342900">
                  <a:buFont typeface="Arial" panose="020B0604020202020204" pitchFamily="34" charset="0"/>
                  <a:buChar char="•"/>
                </a:pPr>
                <a:r>
                  <a:rPr lang="en-US" b="1" dirty="0"/>
                  <a:t>Q = NORMINV(</a:t>
                </a:r>
                <a:r>
                  <a:rPr lang="en-US" b="1" dirty="0" err="1"/>
                  <a:t>0</a:t>
                </a:r>
                <a:r>
                  <a:rPr lang="en-US" b="1" dirty="0"/>
                  <a:t>.95</a:t>
                </a:r>
                <a14:m>
                  <m:oMath xmlns:m="http://schemas.openxmlformats.org/officeDocument/2006/math">
                    <m:r>
                      <a:rPr lang="en-US" b="1" i="1" smtClean="0">
                        <a:latin typeface="Cambria Math" panose="02040503050406030204" pitchFamily="18" charset="0"/>
                      </a:rPr>
                      <m:t>,</m:t>
                    </m:r>
                    <m:r>
                      <a:rPr lang="en-US" b="1" i="1" smtClean="0">
                        <a:latin typeface="Cambria Math" panose="02040503050406030204" pitchFamily="18" charset="0"/>
                      </a:rPr>
                      <m:t>𝟓𝟎</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𝟑𝟎</m:t>
                    </m:r>
                  </m:oMath>
                </a14:m>
                <a:r>
                  <a:rPr lang="en-US" b="1" dirty="0"/>
                  <a:t>)=99.35</a:t>
                </a:r>
              </a:p>
              <a:p>
                <a:pPr marL="342900" indent="-342900">
                  <a:buFont typeface="Arial" panose="020B0604020202020204" pitchFamily="34" charset="0"/>
                  <a:buChar char="•"/>
                </a:pPr>
                <a:r>
                  <a:rPr lang="en-US" b="1" i="1" dirty="0"/>
                  <a:t>z</a:t>
                </a:r>
                <a:r>
                  <a:rPr lang="en-US" b="1" dirty="0"/>
                  <a:t> = NORMSINV(</a:t>
                </a:r>
                <a:r>
                  <a:rPr lang="en-US" b="1" dirty="0">
                    <a:latin typeface="Arial" panose="020B0604020202020204" pitchFamily="34" charset="0"/>
                    <a:cs typeface="Arial" panose="020B0604020202020204" pitchFamily="34" charset="0"/>
                  </a:rPr>
                  <a:t>0.95)</a:t>
                </a:r>
                <a:r>
                  <a:rPr lang="en-US" b="1" dirty="0"/>
                  <a:t> = 1.645</a:t>
                </a:r>
              </a:p>
              <a:p>
                <a:r>
                  <a:rPr lang="en-US" b="1" dirty="0"/>
                  <a:t>    Q = </a:t>
                </a:r>
                <a:r>
                  <a:rPr lang="en-US" b="1" dirty="0">
                    <a:latin typeface="Symbol" pitchFamily="18" charset="2"/>
                  </a:rPr>
                  <a:t>m</a:t>
                </a:r>
                <a:r>
                  <a:rPr lang="en-US" b="1" dirty="0"/>
                  <a:t> + </a:t>
                </a:r>
                <a:r>
                  <a:rPr lang="en-US" b="1" dirty="0" err="1"/>
                  <a:t>z</a:t>
                </a:r>
                <a:r>
                  <a:rPr lang="en-US" b="1" dirty="0" err="1">
                    <a:latin typeface="Symbol" pitchFamily="18" charset="2"/>
                  </a:rPr>
                  <a:t>s</a:t>
                </a:r>
                <a:r>
                  <a:rPr lang="en-US" b="1" dirty="0">
                    <a:latin typeface="Arial" panose="020B0604020202020204" pitchFamily="34" charset="0"/>
                    <a:cs typeface="Arial" panose="020B0604020202020204" pitchFamily="34" charset="0"/>
                  </a:rPr>
                  <a:t> </a:t>
                </a:r>
                <a:endParaRPr lang="en-US" b="1" dirty="0">
                  <a:latin typeface="Symbol" pitchFamily="18" charset="2"/>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6704923" y="5584448"/>
                <a:ext cx="5293437" cy="1200329"/>
              </a:xfrm>
              <a:prstGeom prst="rect">
                <a:avLst/>
              </a:prstGeom>
              <a:blipFill rotWithShape="0">
                <a:blip r:embed="rId3"/>
                <a:stretch>
                  <a:fillRect l="-1613" t="-3553" r="-806" b="-11168"/>
                </a:stretch>
              </a:blipFill>
            </p:spPr>
            <p:txBody>
              <a:bodyPr/>
              <a:lstStyle/>
              <a:p>
                <a:r>
                  <a:rPr lang="en-US">
                    <a:noFill/>
                  </a:rPr>
                  <a:t> </a:t>
                </a:r>
              </a:p>
            </p:txBody>
          </p:sp>
        </mc:Fallback>
      </mc:AlternateContent>
    </p:spTree>
    <p:extLst>
      <p:ext uri="{BB962C8B-B14F-4D97-AF65-F5344CB8AC3E}">
        <p14:creationId xmlns:p14="http://schemas.microsoft.com/office/powerpoint/2010/main" val="14508589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bwMode="auto">
          <a:xfrm>
            <a:off x="2057400" y="533400"/>
            <a:ext cx="7772400" cy="1143000"/>
          </a:xfrm>
          <a:prstGeom prst="rect">
            <a:avLst/>
          </a:prstGeom>
          <a:noFill/>
          <a:ln w="12700">
            <a:miter lim="800000"/>
            <a:headEnd/>
            <a:tailEnd/>
          </a:ln>
        </p:spPr>
        <p:txBody>
          <a:bodyPr lIns="90488" tIns="44450" rIns="90488" bIns="44450" anchor="ctr"/>
          <a:lstStyle/>
          <a:p>
            <a:pPr eaLnBrk="1" hangingPunct="1"/>
            <a:r>
              <a:rPr lang="en-US" b="1" dirty="0">
                <a:solidFill>
                  <a:srgbClr val="0000CC"/>
                </a:solidFill>
                <a:latin typeface="Arial" pitchFamily="34" charset="0"/>
                <a:cs typeface="Arial" pitchFamily="34" charset="0"/>
              </a:rPr>
              <a:t>Summary: EXCEL</a:t>
            </a:r>
          </a:p>
        </p:txBody>
      </p:sp>
      <p:sp>
        <p:nvSpPr>
          <p:cNvPr id="760850" name="Text Box 18"/>
          <p:cNvSpPr txBox="1">
            <a:spLocks noChangeArrowheads="1"/>
          </p:cNvSpPr>
          <p:nvPr/>
        </p:nvSpPr>
        <p:spPr bwMode="auto">
          <a:xfrm>
            <a:off x="2819400" y="3330714"/>
            <a:ext cx="4199530" cy="707886"/>
          </a:xfrm>
          <a:prstGeom prst="rect">
            <a:avLst/>
          </a:prstGeom>
          <a:solidFill>
            <a:srgbClr val="FFFF00"/>
          </a:solidFill>
          <a:ln w="9525">
            <a:noFill/>
            <a:miter lim="800000"/>
            <a:headEnd/>
            <a:tailEnd/>
          </a:ln>
        </p:spPr>
        <p:txBody>
          <a:bodyPr wrap="square">
            <a:spAutoFit/>
          </a:bodyPr>
          <a:lstStyle/>
          <a:p>
            <a:r>
              <a:rPr lang="en-US" sz="2000" b="1" dirty="0"/>
              <a:t>SL  = NORMDIST(</a:t>
            </a:r>
            <a:r>
              <a:rPr lang="en-US" sz="2000" b="1" dirty="0" err="1"/>
              <a:t>Q</a:t>
            </a:r>
            <a:r>
              <a:rPr lang="en-US" sz="2000" b="1" dirty="0" err="1">
                <a:latin typeface="Symbol" pitchFamily="18" charset="2"/>
              </a:rPr>
              <a:t>,m,s</a:t>
            </a:r>
            <a:r>
              <a:rPr lang="en-US" sz="2000" b="1" dirty="0">
                <a:latin typeface="Symbol" pitchFamily="18" charset="2"/>
              </a:rPr>
              <a:t>,</a:t>
            </a:r>
            <a:r>
              <a:rPr lang="en-US" sz="2000" b="1" dirty="0"/>
              <a:t> 1)</a:t>
            </a:r>
          </a:p>
          <a:p>
            <a:r>
              <a:rPr lang="en-US" sz="2000" b="1" dirty="0"/>
              <a:t>       = NORMSDIST([Q</a:t>
            </a:r>
            <a:r>
              <a:rPr lang="en-US" sz="2000" b="1" dirty="0">
                <a:latin typeface="Symbol" pitchFamily="18" charset="2"/>
              </a:rPr>
              <a:t>-m]/s</a:t>
            </a:r>
            <a:r>
              <a:rPr lang="en-US" sz="2000" b="1" dirty="0"/>
              <a:t>)</a:t>
            </a:r>
          </a:p>
        </p:txBody>
      </p:sp>
      <p:sp>
        <p:nvSpPr>
          <p:cNvPr id="23" name="TextBox 22"/>
          <p:cNvSpPr txBox="1"/>
          <p:nvPr/>
        </p:nvSpPr>
        <p:spPr>
          <a:xfrm>
            <a:off x="2362200" y="2466075"/>
            <a:ext cx="6629400" cy="815608"/>
          </a:xfrm>
          <a:prstGeom prst="rect">
            <a:avLst/>
          </a:prstGeom>
          <a:noFill/>
        </p:spPr>
        <p:txBody>
          <a:bodyPr wrap="square" rtlCol="0">
            <a:spAutoFit/>
          </a:bodyPr>
          <a:lstStyle/>
          <a:p>
            <a:r>
              <a:rPr lang="en-US" sz="2000" b="1" u="sng" dirty="0">
                <a:solidFill>
                  <a:srgbClr val="009900"/>
                </a:solidFill>
              </a:rPr>
              <a:t>Given</a:t>
            </a:r>
            <a:r>
              <a:rPr lang="en-US" sz="2000" b="1" dirty="0">
                <a:solidFill>
                  <a:srgbClr val="009900"/>
                </a:solidFill>
              </a:rPr>
              <a:t>: inventory or quantity Q, </a:t>
            </a:r>
            <a:r>
              <a:rPr lang="en-US" sz="2000" b="1" dirty="0">
                <a:solidFill>
                  <a:srgbClr val="009900"/>
                </a:solidFill>
                <a:latin typeface="Symbol" pitchFamily="18" charset="2"/>
              </a:rPr>
              <a:t>m</a:t>
            </a:r>
            <a:r>
              <a:rPr lang="en-US" sz="2000" b="1" dirty="0">
                <a:solidFill>
                  <a:srgbClr val="009900"/>
                </a:solidFill>
              </a:rPr>
              <a:t>, </a:t>
            </a:r>
            <a:r>
              <a:rPr lang="en-US" sz="2000" b="1" dirty="0">
                <a:solidFill>
                  <a:srgbClr val="009900"/>
                </a:solidFill>
                <a:latin typeface="Symbol" pitchFamily="18" charset="2"/>
              </a:rPr>
              <a:t>s</a:t>
            </a:r>
            <a:endParaRPr lang="en-US" sz="2000" b="1" dirty="0">
              <a:solidFill>
                <a:srgbClr val="009900"/>
              </a:solidFill>
            </a:endParaRPr>
          </a:p>
          <a:p>
            <a:endParaRPr lang="en-US" sz="700" b="1" dirty="0">
              <a:solidFill>
                <a:srgbClr val="009900"/>
              </a:solidFill>
            </a:endParaRPr>
          </a:p>
          <a:p>
            <a:r>
              <a:rPr lang="en-US" sz="2000" b="1" u="sng" dirty="0">
                <a:solidFill>
                  <a:srgbClr val="FF0000"/>
                </a:solidFill>
              </a:rPr>
              <a:t>Find:</a:t>
            </a:r>
            <a:r>
              <a:rPr lang="en-US" sz="2000" b="1" dirty="0">
                <a:solidFill>
                  <a:srgbClr val="FF0000"/>
                </a:solidFill>
              </a:rPr>
              <a:t> SL, or in-stock prob., or stock-out probability</a:t>
            </a:r>
          </a:p>
        </p:txBody>
      </p:sp>
      <p:sp>
        <p:nvSpPr>
          <p:cNvPr id="4" name="TextBox 3"/>
          <p:cNvSpPr txBox="1"/>
          <p:nvPr/>
        </p:nvSpPr>
        <p:spPr>
          <a:xfrm>
            <a:off x="381000" y="1575447"/>
            <a:ext cx="11353800" cy="830997"/>
          </a:xfrm>
          <a:prstGeom prst="rect">
            <a:avLst/>
          </a:prstGeom>
          <a:noFill/>
        </p:spPr>
        <p:txBody>
          <a:bodyPr wrap="square" rtlCol="0">
            <a:spAutoFit/>
          </a:bodyPr>
          <a:lstStyle/>
          <a:p>
            <a:r>
              <a:rPr lang="en-US" b="1" i="1" dirty="0"/>
              <a:t>Type 1 Problem: Demand distribution known. 69 iPads in stock, what is the probability for having/not having a stock-out?</a:t>
            </a:r>
          </a:p>
        </p:txBody>
      </p:sp>
      <p:sp>
        <p:nvSpPr>
          <p:cNvPr id="25" name="TextBox 24"/>
          <p:cNvSpPr txBox="1"/>
          <p:nvPr/>
        </p:nvSpPr>
        <p:spPr>
          <a:xfrm>
            <a:off x="533400" y="4350603"/>
            <a:ext cx="11201400" cy="830997"/>
          </a:xfrm>
          <a:prstGeom prst="rect">
            <a:avLst/>
          </a:prstGeom>
          <a:noFill/>
        </p:spPr>
        <p:txBody>
          <a:bodyPr wrap="square" rtlCol="0">
            <a:spAutoFit/>
          </a:bodyPr>
          <a:lstStyle/>
          <a:p>
            <a:r>
              <a:rPr lang="en-US" b="1" i="1" dirty="0"/>
              <a:t>Type 2 Problem: Demand distribution known. Need 99% chance of not having a stock-out (or 1% chance of stock-out). How many to stock?</a:t>
            </a:r>
          </a:p>
        </p:txBody>
      </p:sp>
      <p:sp>
        <p:nvSpPr>
          <p:cNvPr id="26" name="TextBox 25"/>
          <p:cNvSpPr txBox="1"/>
          <p:nvPr/>
        </p:nvSpPr>
        <p:spPr>
          <a:xfrm>
            <a:off x="2438400" y="5029200"/>
            <a:ext cx="5181600" cy="815608"/>
          </a:xfrm>
          <a:prstGeom prst="rect">
            <a:avLst/>
          </a:prstGeom>
          <a:noFill/>
        </p:spPr>
        <p:txBody>
          <a:bodyPr wrap="square" rtlCol="0">
            <a:spAutoFit/>
          </a:bodyPr>
          <a:lstStyle/>
          <a:p>
            <a:r>
              <a:rPr lang="en-US" sz="2000" b="1" u="sng" dirty="0">
                <a:solidFill>
                  <a:srgbClr val="009900"/>
                </a:solidFill>
              </a:rPr>
              <a:t>Given</a:t>
            </a:r>
            <a:r>
              <a:rPr lang="en-US" sz="2000" b="1" dirty="0">
                <a:solidFill>
                  <a:srgbClr val="009900"/>
                </a:solidFill>
              </a:rPr>
              <a:t>: probability, and </a:t>
            </a:r>
            <a:r>
              <a:rPr lang="en-US" sz="2000" b="1" dirty="0">
                <a:solidFill>
                  <a:srgbClr val="009900"/>
                </a:solidFill>
                <a:latin typeface="Symbol" pitchFamily="18" charset="2"/>
              </a:rPr>
              <a:t>m</a:t>
            </a:r>
            <a:r>
              <a:rPr lang="en-US" sz="2000" b="1" dirty="0">
                <a:solidFill>
                  <a:srgbClr val="009900"/>
                </a:solidFill>
              </a:rPr>
              <a:t>, </a:t>
            </a:r>
            <a:r>
              <a:rPr lang="en-US" sz="2000" b="1" dirty="0">
                <a:solidFill>
                  <a:srgbClr val="009900"/>
                </a:solidFill>
                <a:latin typeface="Symbol" pitchFamily="18" charset="2"/>
              </a:rPr>
              <a:t>s</a:t>
            </a:r>
            <a:r>
              <a:rPr lang="en-US" sz="2000" b="1" dirty="0">
                <a:solidFill>
                  <a:srgbClr val="009900"/>
                </a:solidFill>
              </a:rPr>
              <a:t> </a:t>
            </a:r>
          </a:p>
          <a:p>
            <a:endParaRPr lang="en-US" sz="700" b="1" dirty="0">
              <a:solidFill>
                <a:srgbClr val="009900"/>
              </a:solidFill>
            </a:endParaRPr>
          </a:p>
          <a:p>
            <a:r>
              <a:rPr lang="en-US" sz="2000" b="1" u="sng" dirty="0">
                <a:solidFill>
                  <a:srgbClr val="FF0000"/>
                </a:solidFill>
              </a:rPr>
              <a:t>Find:</a:t>
            </a:r>
            <a:r>
              <a:rPr lang="en-US" sz="2000" b="1" dirty="0">
                <a:solidFill>
                  <a:srgbClr val="FF0000"/>
                </a:solidFill>
              </a:rPr>
              <a:t> Inventory (Q). Q = </a:t>
            </a:r>
            <a:r>
              <a:rPr lang="en-US" sz="2000" b="1" dirty="0">
                <a:solidFill>
                  <a:srgbClr val="FF0000"/>
                </a:solidFill>
                <a:latin typeface="Symbol" pitchFamily="18" charset="2"/>
              </a:rPr>
              <a:t>m</a:t>
            </a:r>
            <a:r>
              <a:rPr lang="en-US" sz="2000" b="1" dirty="0">
                <a:solidFill>
                  <a:srgbClr val="FF0000"/>
                </a:solidFill>
              </a:rPr>
              <a:t> + </a:t>
            </a:r>
            <a:r>
              <a:rPr lang="en-US" sz="2000" b="1" dirty="0" err="1">
                <a:solidFill>
                  <a:srgbClr val="FF0000"/>
                </a:solidFill>
              </a:rPr>
              <a:t>z</a:t>
            </a:r>
            <a:r>
              <a:rPr lang="en-US" sz="2000" b="1" dirty="0" err="1">
                <a:solidFill>
                  <a:srgbClr val="FF0000"/>
                </a:solidFill>
                <a:latin typeface="Symbol" pitchFamily="18" charset="2"/>
              </a:rPr>
              <a:t>s</a:t>
            </a:r>
            <a:endParaRPr lang="en-US" sz="2000" b="1" dirty="0">
              <a:solidFill>
                <a:srgbClr val="FF0000"/>
              </a:solidFill>
              <a:latin typeface="Symbol" pitchFamily="18" charset="2"/>
            </a:endParaRPr>
          </a:p>
        </p:txBody>
      </p:sp>
      <p:sp>
        <p:nvSpPr>
          <p:cNvPr id="27" name="Text Box 23"/>
          <p:cNvSpPr txBox="1">
            <a:spLocks noChangeArrowheads="1"/>
          </p:cNvSpPr>
          <p:nvPr/>
        </p:nvSpPr>
        <p:spPr bwMode="auto">
          <a:xfrm>
            <a:off x="2971800" y="5943600"/>
            <a:ext cx="3733800" cy="707886"/>
          </a:xfrm>
          <a:prstGeom prst="rect">
            <a:avLst/>
          </a:prstGeom>
          <a:solidFill>
            <a:srgbClr val="99FF33"/>
          </a:solidFill>
          <a:ln w="9525">
            <a:noFill/>
            <a:miter lim="800000"/>
            <a:headEnd/>
            <a:tailEnd/>
          </a:ln>
        </p:spPr>
        <p:txBody>
          <a:bodyPr wrap="square">
            <a:spAutoFit/>
          </a:bodyPr>
          <a:lstStyle/>
          <a:p>
            <a:r>
              <a:rPr lang="en-US" sz="2000" b="1" dirty="0"/>
              <a:t>Q = NORMINV(</a:t>
            </a:r>
            <a:r>
              <a:rPr lang="en-US" sz="2000" b="1" dirty="0" err="1">
                <a:latin typeface="Symbol" pitchFamily="18" charset="2"/>
              </a:rPr>
              <a:t>b,m,s</a:t>
            </a:r>
            <a:r>
              <a:rPr lang="en-US" sz="2000" b="1" dirty="0"/>
              <a:t>)</a:t>
            </a:r>
          </a:p>
          <a:p>
            <a:r>
              <a:rPr lang="en-US" sz="2000" b="1" dirty="0"/>
              <a:t>Z = NORMSINV(</a:t>
            </a:r>
            <a:r>
              <a:rPr lang="en-US" sz="2000" b="1" dirty="0">
                <a:latin typeface="Symbol" pitchFamily="18" charset="2"/>
              </a:rPr>
              <a:t>b</a:t>
            </a:r>
            <a:r>
              <a:rPr lang="en-US" sz="2000" b="1" dirty="0"/>
              <a:t>), Q = </a:t>
            </a:r>
            <a:r>
              <a:rPr lang="en-US" sz="2000" b="1" dirty="0">
                <a:latin typeface="Symbol" pitchFamily="18" charset="2"/>
              </a:rPr>
              <a:t>m</a:t>
            </a:r>
            <a:r>
              <a:rPr lang="en-US" sz="2000" b="1" dirty="0"/>
              <a:t> +</a:t>
            </a:r>
            <a:r>
              <a:rPr lang="en-US" sz="2000" b="1" dirty="0" err="1"/>
              <a:t>z</a:t>
            </a:r>
            <a:r>
              <a:rPr lang="en-US" sz="2000" b="1" dirty="0" err="1">
                <a:latin typeface="Symbol" pitchFamily="18" charset="2"/>
              </a:rPr>
              <a:t>s</a:t>
            </a:r>
            <a:endParaRPr lang="en-US" sz="2000" b="1" dirty="0"/>
          </a:p>
        </p:txBody>
      </p:sp>
      <p:sp>
        <p:nvSpPr>
          <p:cNvPr id="9" name="Text Box 23"/>
          <p:cNvSpPr txBox="1">
            <a:spLocks noChangeArrowheads="1"/>
          </p:cNvSpPr>
          <p:nvPr/>
        </p:nvSpPr>
        <p:spPr bwMode="auto">
          <a:xfrm>
            <a:off x="7162800" y="3276601"/>
            <a:ext cx="3200400" cy="830997"/>
          </a:xfrm>
          <a:prstGeom prst="rect">
            <a:avLst/>
          </a:prstGeom>
          <a:solidFill>
            <a:schemeClr val="bg2">
              <a:lumMod val="40000"/>
              <a:lumOff val="60000"/>
            </a:schemeClr>
          </a:solidFill>
          <a:ln w="9525">
            <a:noFill/>
            <a:miter lim="800000"/>
            <a:headEnd/>
            <a:tailEnd/>
          </a:ln>
        </p:spPr>
        <p:txBody>
          <a:bodyPr wrap="square">
            <a:spAutoFit/>
          </a:bodyPr>
          <a:lstStyle/>
          <a:p>
            <a:r>
              <a:rPr lang="en-US" sz="1600" b="1" u="sng" dirty="0">
                <a:solidFill>
                  <a:srgbClr val="FF0000"/>
                </a:solidFill>
              </a:rPr>
              <a:t>Excel 2013 Format</a:t>
            </a:r>
          </a:p>
          <a:p>
            <a:r>
              <a:rPr lang="en-US" sz="1600" b="1" dirty="0"/>
              <a:t>SL = NORM.DIST(</a:t>
            </a:r>
            <a:r>
              <a:rPr lang="en-US" sz="1600" b="1" dirty="0" err="1">
                <a:cs typeface="Arial" pitchFamily="34" charset="0"/>
              </a:rPr>
              <a:t>Q</a:t>
            </a:r>
            <a:r>
              <a:rPr lang="en-US" sz="1600" b="1" dirty="0" err="1">
                <a:latin typeface="Symbol" pitchFamily="18" charset="2"/>
              </a:rPr>
              <a:t>,m,s</a:t>
            </a:r>
            <a:r>
              <a:rPr lang="en-US" sz="1600" b="1" dirty="0">
                <a:latin typeface="Symbol" pitchFamily="18" charset="2"/>
              </a:rPr>
              <a:t>,</a:t>
            </a:r>
            <a:r>
              <a:rPr lang="en-US" sz="1600" b="1" dirty="0"/>
              <a:t> 1)</a:t>
            </a:r>
          </a:p>
          <a:p>
            <a:r>
              <a:rPr lang="en-US" sz="1600" b="1" dirty="0"/>
              <a:t>      = NORM.S.DIST([Q</a:t>
            </a:r>
            <a:r>
              <a:rPr lang="en-US" sz="1600" b="1" dirty="0">
                <a:latin typeface="Symbol" pitchFamily="18" charset="2"/>
              </a:rPr>
              <a:t>-m]/s</a:t>
            </a:r>
            <a:r>
              <a:rPr lang="en-US" sz="1600" b="1" dirty="0"/>
              <a:t>)</a:t>
            </a:r>
          </a:p>
        </p:txBody>
      </p:sp>
      <p:sp>
        <p:nvSpPr>
          <p:cNvPr id="10" name="Text Box 23"/>
          <p:cNvSpPr txBox="1">
            <a:spLocks noChangeArrowheads="1"/>
          </p:cNvSpPr>
          <p:nvPr/>
        </p:nvSpPr>
        <p:spPr bwMode="auto">
          <a:xfrm>
            <a:off x="6781801" y="5820490"/>
            <a:ext cx="2362201" cy="830997"/>
          </a:xfrm>
          <a:prstGeom prst="rect">
            <a:avLst/>
          </a:prstGeom>
          <a:solidFill>
            <a:schemeClr val="bg2">
              <a:lumMod val="40000"/>
              <a:lumOff val="60000"/>
            </a:schemeClr>
          </a:solidFill>
          <a:ln w="9525">
            <a:noFill/>
            <a:miter lim="800000"/>
            <a:headEnd/>
            <a:tailEnd/>
          </a:ln>
        </p:spPr>
        <p:txBody>
          <a:bodyPr wrap="square">
            <a:spAutoFit/>
          </a:bodyPr>
          <a:lstStyle/>
          <a:p>
            <a:r>
              <a:rPr lang="en-US" sz="1600" b="1" u="sng" dirty="0">
                <a:solidFill>
                  <a:srgbClr val="FF0000"/>
                </a:solidFill>
              </a:rPr>
              <a:t>Excel 2013 Format</a:t>
            </a:r>
          </a:p>
          <a:p>
            <a:r>
              <a:rPr lang="en-US" sz="1600" b="1" dirty="0"/>
              <a:t>Q = NORM.INV(</a:t>
            </a:r>
            <a:r>
              <a:rPr lang="en-US" sz="1600" b="1" dirty="0" err="1">
                <a:latin typeface="Symbol" pitchFamily="18" charset="2"/>
              </a:rPr>
              <a:t>b,m,s</a:t>
            </a:r>
            <a:r>
              <a:rPr lang="en-US" sz="1600" b="1" dirty="0"/>
              <a:t>)</a:t>
            </a:r>
          </a:p>
          <a:p>
            <a:r>
              <a:rPr lang="en-US" sz="1600" b="1" dirty="0"/>
              <a:t>Z = NORM.S.INV(</a:t>
            </a:r>
            <a:r>
              <a:rPr lang="en-US" sz="1600" b="1" dirty="0">
                <a:latin typeface="Symbol" pitchFamily="18" charset="2"/>
              </a:rPr>
              <a:t>b</a:t>
            </a:r>
            <a:r>
              <a:rPr lang="en-US" sz="1600" b="1" dirty="0"/>
              <a:t>)</a:t>
            </a:r>
          </a:p>
        </p:txBody>
      </p:sp>
    </p:spTree>
    <p:extLst>
      <p:ext uri="{BB962C8B-B14F-4D97-AF65-F5344CB8AC3E}">
        <p14:creationId xmlns:p14="http://schemas.microsoft.com/office/powerpoint/2010/main" val="355520756"/>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
                                            <p:txEl>
                                              <p:pRg st="2" end="2"/>
                                            </p:txEl>
                                          </p:spTgt>
                                        </p:tgtEl>
                                        <p:attrNameLst>
                                          <p:attrName>style.visibility</p:attrName>
                                        </p:attrNameLst>
                                      </p:cBhvr>
                                      <p:to>
                                        <p:strVal val="visible"/>
                                      </p:to>
                                    </p:set>
                                    <p:anim calcmode="lin" valueType="num">
                                      <p:cBhvr additive="base">
                                        <p:cTn id="13" dur="500" fill="hold"/>
                                        <p:tgtEl>
                                          <p:spTgt spid="2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60850"/>
                                        </p:tgtEl>
                                        <p:attrNameLst>
                                          <p:attrName>style.visibility</p:attrName>
                                        </p:attrNameLst>
                                      </p:cBhvr>
                                      <p:to>
                                        <p:strVal val="visible"/>
                                      </p:to>
                                    </p:set>
                                    <p:anim calcmode="lin" valueType="num">
                                      <p:cBhvr additive="base">
                                        <p:cTn id="19" dur="500" fill="hold"/>
                                        <p:tgtEl>
                                          <p:spTgt spid="760850"/>
                                        </p:tgtEl>
                                        <p:attrNameLst>
                                          <p:attrName>ppt_x</p:attrName>
                                        </p:attrNameLst>
                                      </p:cBhvr>
                                      <p:tavLst>
                                        <p:tav tm="0">
                                          <p:val>
                                            <p:strVal val="0-#ppt_w/2"/>
                                          </p:val>
                                        </p:tav>
                                        <p:tav tm="100000">
                                          <p:val>
                                            <p:strVal val="#ppt_x"/>
                                          </p:val>
                                        </p:tav>
                                      </p:tavLst>
                                    </p:anim>
                                    <p:anim calcmode="lin" valueType="num">
                                      <p:cBhvr additive="base">
                                        <p:cTn id="20" dur="500" fill="hold"/>
                                        <p:tgtEl>
                                          <p:spTgt spid="76085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6">
                                            <p:txEl>
                                              <p:pRg st="0" end="0"/>
                                            </p:txEl>
                                          </p:spTgt>
                                        </p:tgtEl>
                                        <p:attrNameLst>
                                          <p:attrName>style.visibility</p:attrName>
                                        </p:attrNameLst>
                                      </p:cBhvr>
                                      <p:to>
                                        <p:strVal val="visible"/>
                                      </p:to>
                                    </p:set>
                                    <p:anim calcmode="lin" valueType="num">
                                      <p:cBhvr additive="base">
                                        <p:cTn id="25" dur="500" fill="hold"/>
                                        <p:tgtEl>
                                          <p:spTgt spid="26">
                                            <p:txEl>
                                              <p:pRg st="0" end="0"/>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6">
                                            <p:txEl>
                                              <p:pRg st="2" end="2"/>
                                            </p:txEl>
                                          </p:spTgt>
                                        </p:tgtEl>
                                        <p:attrNameLst>
                                          <p:attrName>style.visibility</p:attrName>
                                        </p:attrNameLst>
                                      </p:cBhvr>
                                      <p:to>
                                        <p:strVal val="visible"/>
                                      </p:to>
                                    </p:set>
                                    <p:anim calcmode="lin" valueType="num">
                                      <p:cBhvr additive="base">
                                        <p:cTn id="31" dur="500" fill="hold"/>
                                        <p:tgtEl>
                                          <p:spTgt spid="26">
                                            <p:txEl>
                                              <p:pRg st="2" end="2"/>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0-#ppt_w/2"/>
                                          </p:val>
                                        </p:tav>
                                        <p:tav tm="100000">
                                          <p:val>
                                            <p:strVal val="#ppt_x"/>
                                          </p:val>
                                        </p:tav>
                                      </p:tavLst>
                                    </p:anim>
                                    <p:anim calcmode="lin" valueType="num">
                                      <p:cBhvr additive="base">
                                        <p:cTn id="3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0-#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0-#ppt_w/2"/>
                                          </p:val>
                                        </p:tav>
                                        <p:tav tm="100000">
                                          <p:val>
                                            <p:strVal val="#ppt_x"/>
                                          </p:val>
                                        </p:tav>
                                      </p:tavLst>
                                    </p:anim>
                                    <p:anim calcmode="lin" valueType="num">
                                      <p:cBhvr additive="base">
                                        <p:cTn id="50"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0850" grpId="0" animBg="1" autoUpdateAnimBg="0"/>
      <p:bldP spid="23" grpId="0" build="p" bldLvl="5"/>
      <p:bldP spid="26" grpId="0" build="p" bldLvl="5"/>
      <p:bldP spid="27" grpId="0" animBg="1" autoUpdateAnimBg="0"/>
      <p:bldP spid="9" grpId="0" animBg="1" autoUpdateAnimBg="0"/>
      <p:bldP spid="10"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1219200" y="762000"/>
            <a:ext cx="8031366" cy="1646605"/>
          </a:xfrm>
          <a:prstGeom prst="rect">
            <a:avLst/>
          </a:prstGeom>
          <a:noFill/>
          <a:ln w="9525">
            <a:noFill/>
            <a:miter lim="800000"/>
            <a:headEnd/>
            <a:tailEnd/>
          </a:ln>
        </p:spPr>
        <p:txBody>
          <a:bodyPr wrap="none">
            <a:spAutoFit/>
          </a:bodyPr>
          <a:lstStyle/>
          <a:p>
            <a:pPr>
              <a:spcAft>
                <a:spcPts val="600"/>
              </a:spcAft>
            </a:pPr>
            <a:r>
              <a:rPr lang="en-US" sz="4800" b="1" i="1" dirty="0">
                <a:solidFill>
                  <a:srgbClr val="0000CC"/>
                </a:solidFill>
              </a:rPr>
              <a:t>Normal distribution,</a:t>
            </a:r>
          </a:p>
          <a:p>
            <a:pPr>
              <a:spcAft>
                <a:spcPts val="600"/>
              </a:spcAft>
            </a:pPr>
            <a:r>
              <a:rPr lang="en-US" sz="4800" b="1" i="1" dirty="0">
                <a:solidFill>
                  <a:srgbClr val="0000CC"/>
                </a:solidFill>
              </a:rPr>
              <a:t>finding probabilities and .. </a:t>
            </a:r>
            <a:endParaRPr lang="en-US" sz="4800" b="1" dirty="0">
              <a:solidFill>
                <a:srgbClr val="0000CC"/>
              </a:solidFill>
            </a:endParaRPr>
          </a:p>
        </p:txBody>
      </p:sp>
      <p:sp>
        <p:nvSpPr>
          <p:cNvPr id="3" name="Text Box 2"/>
          <p:cNvSpPr txBox="1">
            <a:spLocks noChangeArrowheads="1"/>
          </p:cNvSpPr>
          <p:nvPr/>
        </p:nvSpPr>
        <p:spPr bwMode="auto">
          <a:xfrm>
            <a:off x="2133600" y="2819400"/>
            <a:ext cx="8597225" cy="2308324"/>
          </a:xfrm>
          <a:prstGeom prst="rect">
            <a:avLst/>
          </a:prstGeom>
          <a:noFill/>
          <a:ln w="9525">
            <a:noFill/>
            <a:miter lim="800000"/>
            <a:headEnd/>
            <a:tailEnd/>
          </a:ln>
        </p:spPr>
        <p:txBody>
          <a:bodyPr wrap="none">
            <a:spAutoFit/>
          </a:bodyPr>
          <a:lstStyle/>
          <a:p>
            <a:r>
              <a:rPr lang="en-US" sz="7200" b="1" i="1" dirty="0">
                <a:solidFill>
                  <a:srgbClr val="FF0000"/>
                </a:solidFill>
              </a:rPr>
              <a:t>..the related supply</a:t>
            </a:r>
          </a:p>
          <a:p>
            <a:r>
              <a:rPr lang="en-US" sz="7200" b="1" i="1" dirty="0">
                <a:solidFill>
                  <a:srgbClr val="FF0000"/>
                </a:solidFill>
              </a:rPr>
              <a:t>chain concepts </a:t>
            </a:r>
            <a:endParaRPr lang="en-US" sz="7200" b="1" dirty="0">
              <a:solidFill>
                <a:srgbClr val="FF0000"/>
              </a:solidFill>
            </a:endParaRPr>
          </a:p>
        </p:txBody>
      </p:sp>
    </p:spTree>
    <p:extLst>
      <p:ext uri="{BB962C8B-B14F-4D97-AF65-F5344CB8AC3E}">
        <p14:creationId xmlns:p14="http://schemas.microsoft.com/office/powerpoint/2010/main" val="2953089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1676400" y="401759"/>
            <a:ext cx="8458200" cy="990600"/>
          </a:xfrm>
          <a:noFill/>
          <a:ln>
            <a:miter lim="800000"/>
            <a:headEnd/>
            <a:tailEnd/>
          </a:ln>
        </p:spPr>
        <p:txBody>
          <a:bodyPr vert="horz" wrap="square" lIns="91440" tIns="45720" rIns="91440" bIns="45720" numCol="1" anchor="t" anchorCtr="0" compatLnSpc="1">
            <a:prstTxWarp prst="textNoShape">
              <a:avLst/>
            </a:prstTxWarp>
          </a:bodyPr>
          <a:lstStyle/>
          <a:p>
            <a:r>
              <a:rPr lang="en-US" b="1" dirty="0">
                <a:solidFill>
                  <a:srgbClr val="0000CC"/>
                </a:solidFill>
                <a:latin typeface="Arial" pitchFamily="34" charset="0"/>
                <a:cs typeface="Arial" pitchFamily="34" charset="0"/>
              </a:rPr>
              <a:t>All About the Service</a:t>
            </a:r>
          </a:p>
        </p:txBody>
      </p:sp>
      <p:sp>
        <p:nvSpPr>
          <p:cNvPr id="33" name="TextBox 32"/>
          <p:cNvSpPr txBox="1"/>
          <p:nvPr/>
        </p:nvSpPr>
        <p:spPr>
          <a:xfrm>
            <a:off x="326562" y="1500005"/>
            <a:ext cx="11462676" cy="1323439"/>
          </a:xfrm>
          <a:prstGeom prst="rect">
            <a:avLst/>
          </a:prstGeom>
          <a:noFill/>
        </p:spPr>
        <p:txBody>
          <a:bodyPr wrap="square" rtlCol="0">
            <a:spAutoFit/>
          </a:bodyPr>
          <a:lstStyle/>
          <a:p>
            <a:r>
              <a:rPr lang="en-US" sz="2000" b="1" u="sng" dirty="0"/>
              <a:t>EXAMPLE 1</a:t>
            </a:r>
            <a:r>
              <a:rPr lang="en-US" sz="2000" b="1" dirty="0">
                <a:solidFill>
                  <a:srgbClr val="009900"/>
                </a:solidFill>
              </a:rPr>
              <a:t>. You are the manager of the local Best Buy store. Your weekly demand for Apple </a:t>
            </a:r>
            <a:r>
              <a:rPr lang="en-US" sz="2000" b="1" dirty="0" err="1">
                <a:solidFill>
                  <a:srgbClr val="009900"/>
                </a:solidFill>
              </a:rPr>
              <a:t>iPad</a:t>
            </a:r>
            <a:r>
              <a:rPr lang="en-US" sz="2000" b="1" dirty="0">
                <a:solidFill>
                  <a:srgbClr val="009900"/>
                </a:solidFill>
              </a:rPr>
              <a:t> follows a normal distribution with mean 50 and SD 30. You have 69 iPads in stock at the beginning of the week. No additional receipts are expected during the week.</a:t>
            </a:r>
          </a:p>
          <a:p>
            <a:r>
              <a:rPr lang="en-US" sz="2000" b="1" dirty="0">
                <a:solidFill>
                  <a:srgbClr val="FF0000"/>
                </a:solidFill>
              </a:rPr>
              <a:t>What is the chance of stock-out during the week?</a:t>
            </a:r>
          </a:p>
        </p:txBody>
      </p:sp>
      <p:sp>
        <p:nvSpPr>
          <p:cNvPr id="21" name="TextBox 20"/>
          <p:cNvSpPr txBox="1"/>
          <p:nvPr/>
        </p:nvSpPr>
        <p:spPr>
          <a:xfrm>
            <a:off x="6705600" y="2481218"/>
            <a:ext cx="2270173" cy="400110"/>
          </a:xfrm>
          <a:prstGeom prst="rect">
            <a:avLst/>
          </a:prstGeom>
          <a:solidFill>
            <a:srgbClr val="FFFF00"/>
          </a:solidFill>
        </p:spPr>
        <p:txBody>
          <a:bodyPr wrap="none" rtlCol="0">
            <a:spAutoFit/>
          </a:bodyPr>
          <a:lstStyle/>
          <a:p>
            <a:r>
              <a:rPr lang="en-US" sz="2000" b="1" dirty="0">
                <a:solidFill>
                  <a:srgbClr val="7030A0"/>
                </a:solidFill>
              </a:rPr>
              <a:t>Answer = 26.33%</a:t>
            </a:r>
          </a:p>
        </p:txBody>
      </p:sp>
      <p:sp>
        <p:nvSpPr>
          <p:cNvPr id="23" name="Text Box 20"/>
          <p:cNvSpPr txBox="1">
            <a:spLocks noChangeArrowheads="1"/>
          </p:cNvSpPr>
          <p:nvPr/>
        </p:nvSpPr>
        <p:spPr bwMode="auto">
          <a:xfrm>
            <a:off x="609600" y="3200400"/>
            <a:ext cx="10896600" cy="1274195"/>
          </a:xfrm>
          <a:prstGeom prst="rect">
            <a:avLst/>
          </a:prstGeom>
          <a:solidFill>
            <a:schemeClr val="accent6">
              <a:lumMod val="20000"/>
              <a:lumOff val="80000"/>
            </a:schemeClr>
          </a:solidFill>
          <a:ln w="9525">
            <a:noFill/>
            <a:miter lim="800000"/>
            <a:headEnd/>
            <a:tailEnd/>
          </a:ln>
        </p:spPr>
        <p:txBody>
          <a:bodyPr wrap="square">
            <a:spAutoFit/>
          </a:bodyPr>
          <a:lstStyle/>
          <a:p>
            <a:pPr marL="342900" indent="-342900">
              <a:spcBef>
                <a:spcPct val="20000"/>
              </a:spcBef>
              <a:buFont typeface="Arial" panose="020B0604020202020204" pitchFamily="34" charset="0"/>
              <a:buChar char="•"/>
            </a:pPr>
            <a:r>
              <a:rPr lang="en-US" b="1" dirty="0"/>
              <a:t>Chance of stock-out is 26.33%</a:t>
            </a:r>
          </a:p>
          <a:p>
            <a:pPr marL="342900" indent="-342900">
              <a:spcBef>
                <a:spcPct val="20000"/>
              </a:spcBef>
              <a:buFont typeface="Arial" panose="020B0604020202020204" pitchFamily="34" charset="0"/>
              <a:buChar char="•"/>
            </a:pPr>
            <a:r>
              <a:rPr lang="en-US" b="1" dirty="0"/>
              <a:t>Chance of not having stock-out is 73.67% (</a:t>
            </a:r>
            <a:r>
              <a:rPr lang="en-US" b="1" dirty="0">
                <a:solidFill>
                  <a:srgbClr val="009900"/>
                </a:solidFill>
              </a:rPr>
              <a:t>also called Service Level, Cycle Service Level, or in-stock probability</a:t>
            </a:r>
            <a:r>
              <a:rPr lang="en-US" b="1" dirty="0"/>
              <a:t>) </a:t>
            </a:r>
          </a:p>
        </p:txBody>
      </p:sp>
      <p:sp>
        <p:nvSpPr>
          <p:cNvPr id="24" name="Text Box 20"/>
          <p:cNvSpPr txBox="1">
            <a:spLocks noChangeArrowheads="1"/>
          </p:cNvSpPr>
          <p:nvPr/>
        </p:nvSpPr>
        <p:spPr bwMode="auto">
          <a:xfrm>
            <a:off x="609600" y="4648200"/>
            <a:ext cx="10896600" cy="1694823"/>
          </a:xfrm>
          <a:prstGeom prst="rect">
            <a:avLst/>
          </a:prstGeom>
          <a:solidFill>
            <a:schemeClr val="accent1">
              <a:lumMod val="20000"/>
              <a:lumOff val="80000"/>
            </a:schemeClr>
          </a:solidFill>
          <a:ln w="9525">
            <a:noFill/>
            <a:miter lim="800000"/>
            <a:headEnd/>
            <a:tailEnd/>
          </a:ln>
        </p:spPr>
        <p:txBody>
          <a:bodyPr wrap="square">
            <a:spAutoFit/>
          </a:bodyPr>
          <a:lstStyle/>
          <a:p>
            <a:pPr>
              <a:spcBef>
                <a:spcPct val="20000"/>
              </a:spcBef>
            </a:pPr>
            <a:r>
              <a:rPr lang="en-US" b="1" u="sng" dirty="0">
                <a:solidFill>
                  <a:srgbClr val="990000"/>
                </a:solidFill>
              </a:rPr>
              <a:t>The service level (SL) performance measure</a:t>
            </a:r>
          </a:p>
          <a:p>
            <a:pPr marL="257175" indent="-257175">
              <a:spcBef>
                <a:spcPts val="150"/>
              </a:spcBef>
              <a:buFont typeface="Arial" panose="020B0604020202020204" pitchFamily="34" charset="0"/>
              <a:buChar char="•"/>
            </a:pPr>
            <a:r>
              <a:rPr lang="en-US" b="1" dirty="0"/>
              <a:t>Chance of not having a stock-out in between replenishments</a:t>
            </a:r>
          </a:p>
          <a:p>
            <a:pPr marL="257175" indent="-257175">
              <a:spcBef>
                <a:spcPts val="150"/>
              </a:spcBef>
              <a:buFont typeface="Arial" panose="020B0604020202020204" pitchFamily="34" charset="0"/>
              <a:buChar char="•"/>
            </a:pPr>
            <a:r>
              <a:rPr lang="en-US" b="1" dirty="0"/>
              <a:t>Stock-out probability = 1 – in-stock probability</a:t>
            </a:r>
          </a:p>
          <a:p>
            <a:pPr marL="342900" indent="-342900">
              <a:spcBef>
                <a:spcPct val="20000"/>
              </a:spcBef>
              <a:buFont typeface="Arial" panose="020B0604020202020204" pitchFamily="34" charset="0"/>
              <a:buChar char="•"/>
            </a:pPr>
            <a:r>
              <a:rPr lang="en-US" b="1" dirty="0"/>
              <a:t>Will use SL, CSL, in-stock probability interchangeably</a:t>
            </a:r>
          </a:p>
        </p:txBody>
      </p:sp>
    </p:spTree>
    <p:extLst>
      <p:ext uri="{BB962C8B-B14F-4D97-AF65-F5344CB8AC3E}">
        <p14:creationId xmlns:p14="http://schemas.microsoft.com/office/powerpoint/2010/main" val="387222343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1676400" y="401759"/>
            <a:ext cx="8458200" cy="990600"/>
          </a:xfrm>
          <a:noFill/>
          <a:ln>
            <a:miter lim="800000"/>
            <a:headEnd/>
            <a:tailEnd/>
          </a:ln>
        </p:spPr>
        <p:txBody>
          <a:bodyPr vert="horz" wrap="square" lIns="91440" tIns="45720" rIns="91440" bIns="45720" numCol="1" anchor="t" anchorCtr="0" compatLnSpc="1">
            <a:prstTxWarp prst="textNoShape">
              <a:avLst/>
            </a:prstTxWarp>
          </a:bodyPr>
          <a:lstStyle/>
          <a:p>
            <a:r>
              <a:rPr lang="en-US" b="1" dirty="0">
                <a:solidFill>
                  <a:srgbClr val="0000CC"/>
                </a:solidFill>
                <a:latin typeface="Arial" pitchFamily="34" charset="0"/>
                <a:cs typeface="Arial" pitchFamily="34" charset="0"/>
              </a:rPr>
              <a:t>All About the Service</a:t>
            </a:r>
          </a:p>
        </p:txBody>
      </p:sp>
      <p:sp>
        <p:nvSpPr>
          <p:cNvPr id="7" name="Text Box 20"/>
          <p:cNvSpPr txBox="1">
            <a:spLocks noChangeArrowheads="1"/>
          </p:cNvSpPr>
          <p:nvPr/>
        </p:nvSpPr>
        <p:spPr bwMode="auto">
          <a:xfrm>
            <a:off x="609600" y="1524000"/>
            <a:ext cx="10896600" cy="856645"/>
          </a:xfrm>
          <a:prstGeom prst="rect">
            <a:avLst/>
          </a:prstGeom>
          <a:solidFill>
            <a:schemeClr val="accent1">
              <a:lumMod val="20000"/>
              <a:lumOff val="80000"/>
            </a:schemeClr>
          </a:solidFill>
          <a:ln w="9525">
            <a:noFill/>
            <a:miter lim="800000"/>
            <a:headEnd/>
            <a:tailEnd/>
          </a:ln>
        </p:spPr>
        <p:txBody>
          <a:bodyPr wrap="square">
            <a:spAutoFit/>
          </a:bodyPr>
          <a:lstStyle/>
          <a:p>
            <a:pPr>
              <a:spcBef>
                <a:spcPct val="20000"/>
              </a:spcBef>
            </a:pPr>
            <a:r>
              <a:rPr lang="en-US" b="1" u="sng" dirty="0">
                <a:solidFill>
                  <a:srgbClr val="990000"/>
                </a:solidFill>
              </a:rPr>
              <a:t>The service level (SL) performance measure</a:t>
            </a:r>
          </a:p>
          <a:p>
            <a:pPr marL="257175" indent="-257175">
              <a:spcBef>
                <a:spcPts val="150"/>
              </a:spcBef>
              <a:buFont typeface="Arial" panose="020B0604020202020204" pitchFamily="34" charset="0"/>
              <a:buChar char="•"/>
            </a:pPr>
            <a:r>
              <a:rPr lang="en-US" b="1" dirty="0"/>
              <a:t>Chance of not having a stock-out in between replenishments</a:t>
            </a:r>
          </a:p>
        </p:txBody>
      </p:sp>
      <p:grpSp>
        <p:nvGrpSpPr>
          <p:cNvPr id="13" name="Group 12"/>
          <p:cNvGrpSpPr/>
          <p:nvPr/>
        </p:nvGrpSpPr>
        <p:grpSpPr>
          <a:xfrm>
            <a:off x="457200" y="3657600"/>
            <a:ext cx="11497616" cy="611832"/>
            <a:chOff x="457200" y="4495800"/>
            <a:chExt cx="11497616" cy="611832"/>
          </a:xfrm>
        </p:grpSpPr>
        <p:cxnSp>
          <p:nvCxnSpPr>
            <p:cNvPr id="5" name="Straight Arrow Connector 4"/>
            <p:cNvCxnSpPr/>
            <p:nvPr/>
          </p:nvCxnSpPr>
          <p:spPr>
            <a:xfrm flipV="1">
              <a:off x="457200" y="4495800"/>
              <a:ext cx="11049000" cy="7620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1057583" y="4645967"/>
              <a:ext cx="897233" cy="461665"/>
            </a:xfrm>
            <a:prstGeom prst="rect">
              <a:avLst/>
            </a:prstGeom>
            <a:noFill/>
          </p:spPr>
          <p:txBody>
            <a:bodyPr wrap="none" rtlCol="0">
              <a:spAutoFit/>
            </a:bodyPr>
            <a:lstStyle/>
            <a:p>
              <a:r>
                <a:rPr lang="en-US" b="1" dirty="0"/>
                <a:t>Time</a:t>
              </a:r>
            </a:p>
          </p:txBody>
        </p:sp>
      </p:grpSp>
      <p:grpSp>
        <p:nvGrpSpPr>
          <p:cNvPr id="15" name="Group 14"/>
          <p:cNvGrpSpPr/>
          <p:nvPr/>
        </p:nvGrpSpPr>
        <p:grpSpPr>
          <a:xfrm>
            <a:off x="1066800" y="3429000"/>
            <a:ext cx="989373" cy="1440597"/>
            <a:chOff x="1066800" y="4267200"/>
            <a:chExt cx="989373" cy="1440597"/>
          </a:xfrm>
        </p:grpSpPr>
        <p:cxnSp>
          <p:nvCxnSpPr>
            <p:cNvPr id="8" name="Straight Connector 7"/>
            <p:cNvCxnSpPr/>
            <p:nvPr/>
          </p:nvCxnSpPr>
          <p:spPr>
            <a:xfrm>
              <a:off x="1600200" y="4267200"/>
              <a:ext cx="0" cy="6096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066800" y="4876800"/>
              <a:ext cx="989373" cy="830997"/>
            </a:xfrm>
            <a:prstGeom prst="rect">
              <a:avLst/>
            </a:prstGeom>
            <a:noFill/>
          </p:spPr>
          <p:txBody>
            <a:bodyPr wrap="none" rtlCol="0">
              <a:spAutoFit/>
            </a:bodyPr>
            <a:lstStyle/>
            <a:p>
              <a:r>
                <a:rPr lang="en-US" b="1" dirty="0">
                  <a:solidFill>
                    <a:srgbClr val="FF0000"/>
                  </a:solidFill>
                </a:rPr>
                <a:t>Place</a:t>
              </a:r>
            </a:p>
            <a:p>
              <a:r>
                <a:rPr lang="en-US" b="1" dirty="0">
                  <a:solidFill>
                    <a:srgbClr val="FF0000"/>
                  </a:solidFill>
                </a:rPr>
                <a:t>order</a:t>
              </a:r>
            </a:p>
          </p:txBody>
        </p:sp>
      </p:grpSp>
      <p:grpSp>
        <p:nvGrpSpPr>
          <p:cNvPr id="22" name="Group 21"/>
          <p:cNvGrpSpPr/>
          <p:nvPr/>
        </p:nvGrpSpPr>
        <p:grpSpPr>
          <a:xfrm>
            <a:off x="4876800" y="3429000"/>
            <a:ext cx="2287806" cy="1440597"/>
            <a:chOff x="455973" y="4267200"/>
            <a:chExt cx="2287806" cy="1440597"/>
          </a:xfrm>
        </p:grpSpPr>
        <p:cxnSp>
          <p:nvCxnSpPr>
            <p:cNvPr id="25" name="Straight Connector 24"/>
            <p:cNvCxnSpPr/>
            <p:nvPr/>
          </p:nvCxnSpPr>
          <p:spPr>
            <a:xfrm>
              <a:off x="1600200" y="4267200"/>
              <a:ext cx="0" cy="609600"/>
            </a:xfrm>
            <a:prstGeom prst="line">
              <a:avLst/>
            </a:prstGeom>
            <a:ln w="38100">
              <a:solidFill>
                <a:srgbClr val="0099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455973" y="4876800"/>
              <a:ext cx="2287806" cy="830997"/>
            </a:xfrm>
            <a:prstGeom prst="rect">
              <a:avLst/>
            </a:prstGeom>
            <a:noFill/>
            <a:ln>
              <a:noFill/>
            </a:ln>
          </p:spPr>
          <p:txBody>
            <a:bodyPr wrap="none" rtlCol="0">
              <a:spAutoFit/>
            </a:bodyPr>
            <a:lstStyle/>
            <a:p>
              <a:pPr algn="ctr"/>
              <a:r>
                <a:rPr lang="en-US" b="1" dirty="0">
                  <a:solidFill>
                    <a:srgbClr val="009900"/>
                  </a:solidFill>
                </a:rPr>
                <a:t>Receive</a:t>
              </a:r>
            </a:p>
            <a:p>
              <a:pPr algn="ctr"/>
              <a:r>
                <a:rPr lang="en-US" b="1" dirty="0">
                  <a:solidFill>
                    <a:srgbClr val="009900"/>
                  </a:solidFill>
                </a:rPr>
                <a:t>replenishment</a:t>
              </a:r>
            </a:p>
          </p:txBody>
        </p:sp>
      </p:grpSp>
      <p:grpSp>
        <p:nvGrpSpPr>
          <p:cNvPr id="27" name="Group 26"/>
          <p:cNvGrpSpPr/>
          <p:nvPr/>
        </p:nvGrpSpPr>
        <p:grpSpPr>
          <a:xfrm>
            <a:off x="7468827" y="3429000"/>
            <a:ext cx="989373" cy="1440597"/>
            <a:chOff x="1066800" y="4267200"/>
            <a:chExt cx="989373" cy="1440597"/>
          </a:xfrm>
        </p:grpSpPr>
        <p:cxnSp>
          <p:nvCxnSpPr>
            <p:cNvPr id="28" name="Straight Connector 27"/>
            <p:cNvCxnSpPr/>
            <p:nvPr/>
          </p:nvCxnSpPr>
          <p:spPr>
            <a:xfrm>
              <a:off x="1600200" y="4267200"/>
              <a:ext cx="0" cy="6096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066800" y="4876800"/>
              <a:ext cx="989373" cy="830997"/>
            </a:xfrm>
            <a:prstGeom prst="rect">
              <a:avLst/>
            </a:prstGeom>
            <a:noFill/>
          </p:spPr>
          <p:txBody>
            <a:bodyPr wrap="none" rtlCol="0">
              <a:spAutoFit/>
            </a:bodyPr>
            <a:lstStyle/>
            <a:p>
              <a:r>
                <a:rPr lang="en-US" b="1" dirty="0">
                  <a:solidFill>
                    <a:srgbClr val="FF0000"/>
                  </a:solidFill>
                </a:rPr>
                <a:t>Place</a:t>
              </a:r>
            </a:p>
            <a:p>
              <a:r>
                <a:rPr lang="en-US" b="1" dirty="0">
                  <a:solidFill>
                    <a:srgbClr val="FF0000"/>
                  </a:solidFill>
                </a:rPr>
                <a:t>order</a:t>
              </a:r>
            </a:p>
          </p:txBody>
        </p:sp>
      </p:grpSp>
      <p:grpSp>
        <p:nvGrpSpPr>
          <p:cNvPr id="18" name="Group 17"/>
          <p:cNvGrpSpPr/>
          <p:nvPr/>
        </p:nvGrpSpPr>
        <p:grpSpPr>
          <a:xfrm>
            <a:off x="1600200" y="4889236"/>
            <a:ext cx="5149625" cy="1375527"/>
            <a:chOff x="1600200" y="5422636"/>
            <a:chExt cx="5149625" cy="1375527"/>
          </a:xfrm>
        </p:grpSpPr>
        <p:sp>
          <p:nvSpPr>
            <p:cNvPr id="16" name="Left Brace 15"/>
            <p:cNvSpPr/>
            <p:nvPr/>
          </p:nvSpPr>
          <p:spPr>
            <a:xfrm rot="16200000">
              <a:off x="3467100" y="3555736"/>
              <a:ext cx="762000" cy="4495800"/>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p:cNvSpPr txBox="1"/>
            <p:nvPr/>
          </p:nvSpPr>
          <p:spPr>
            <a:xfrm>
              <a:off x="2209800" y="5967166"/>
              <a:ext cx="4540025" cy="830997"/>
            </a:xfrm>
            <a:prstGeom prst="rect">
              <a:avLst/>
            </a:prstGeom>
            <a:noFill/>
          </p:spPr>
          <p:txBody>
            <a:bodyPr wrap="none" rtlCol="0">
              <a:spAutoFit/>
            </a:bodyPr>
            <a:lstStyle/>
            <a:p>
              <a:r>
                <a:rPr lang="en-US" b="1" dirty="0"/>
                <a:t>This is the time interval</a:t>
              </a:r>
            </a:p>
            <a:p>
              <a:r>
                <a:rPr lang="en-US" b="1" dirty="0"/>
                <a:t>when stock-out might happen</a:t>
              </a:r>
            </a:p>
          </p:txBody>
        </p:sp>
      </p:grpSp>
      <p:grpSp>
        <p:nvGrpSpPr>
          <p:cNvPr id="35" name="Group 34"/>
          <p:cNvGrpSpPr/>
          <p:nvPr/>
        </p:nvGrpSpPr>
        <p:grpSpPr>
          <a:xfrm>
            <a:off x="1561486" y="2819400"/>
            <a:ext cx="4496414" cy="461665"/>
            <a:chOff x="1561486" y="2819400"/>
            <a:chExt cx="4496414" cy="461665"/>
          </a:xfrm>
        </p:grpSpPr>
        <p:cxnSp>
          <p:nvCxnSpPr>
            <p:cNvPr id="20" name="Straight Arrow Connector 19"/>
            <p:cNvCxnSpPr/>
            <p:nvPr/>
          </p:nvCxnSpPr>
          <p:spPr>
            <a:xfrm>
              <a:off x="1561486" y="3276600"/>
              <a:ext cx="4496414" cy="0"/>
            </a:xfrm>
            <a:prstGeom prst="straightConnector1">
              <a:avLst/>
            </a:prstGeom>
            <a:ln w="381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2971800" y="2819400"/>
              <a:ext cx="1638590" cy="461665"/>
            </a:xfrm>
            <a:prstGeom prst="rect">
              <a:avLst/>
            </a:prstGeom>
            <a:noFill/>
          </p:spPr>
          <p:txBody>
            <a:bodyPr wrap="none" rtlCol="0">
              <a:spAutoFit/>
            </a:bodyPr>
            <a:lstStyle/>
            <a:p>
              <a:r>
                <a:rPr lang="en-US" b="1" dirty="0">
                  <a:solidFill>
                    <a:srgbClr val="C00000"/>
                  </a:solidFill>
                </a:rPr>
                <a:t>Lead-time</a:t>
              </a:r>
            </a:p>
          </p:txBody>
        </p:sp>
      </p:grpSp>
    </p:spTree>
    <p:extLst>
      <p:ext uri="{BB962C8B-B14F-4D97-AF65-F5344CB8AC3E}">
        <p14:creationId xmlns:p14="http://schemas.microsoft.com/office/powerpoint/2010/main" val="25836984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0-#ppt_w/2"/>
                                          </p:val>
                                        </p:tav>
                                        <p:tav tm="100000">
                                          <p:val>
                                            <p:strVal val="#ppt_x"/>
                                          </p:val>
                                        </p:tav>
                                      </p:tavLst>
                                    </p:anim>
                                    <p:anim calcmode="lin" valueType="num">
                                      <p:cBhvr additive="base">
                                        <p:cTn id="19"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0-#ppt_w/2"/>
                                          </p:val>
                                        </p:tav>
                                        <p:tav tm="100000">
                                          <p:val>
                                            <p:strVal val="#ppt_x"/>
                                          </p:val>
                                        </p:tav>
                                      </p:tavLst>
                                    </p:anim>
                                    <p:anim calcmode="lin" valueType="num">
                                      <p:cBhvr additive="base">
                                        <p:cTn id="25"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0-#ppt_w/2"/>
                                          </p:val>
                                        </p:tav>
                                        <p:tav tm="100000">
                                          <p:val>
                                            <p:strVal val="#ppt_x"/>
                                          </p:val>
                                        </p:tav>
                                      </p:tavLst>
                                    </p:anim>
                                    <p:anim calcmode="lin" valueType="num">
                                      <p:cBhvr additive="base">
                                        <p:cTn id="31"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0-#ppt_w/2"/>
                                          </p:val>
                                        </p:tav>
                                        <p:tav tm="100000">
                                          <p:val>
                                            <p:strVal val="#ppt_x"/>
                                          </p:val>
                                        </p:tav>
                                      </p:tavLst>
                                    </p:anim>
                                    <p:anim calcmode="lin" valueType="num">
                                      <p:cBhvr additive="base">
                                        <p:cTn id="3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1676400" y="533400"/>
            <a:ext cx="8458200" cy="990600"/>
          </a:xfrm>
          <a:noFill/>
          <a:ln>
            <a:miter lim="800000"/>
            <a:headEnd/>
            <a:tailEnd/>
          </a:ln>
        </p:spPr>
        <p:txBody>
          <a:bodyPr vert="horz" wrap="square" lIns="91440" tIns="45720" rIns="91440" bIns="45720" numCol="1" anchor="t" anchorCtr="0" compatLnSpc="1">
            <a:prstTxWarp prst="textNoShape">
              <a:avLst/>
            </a:prstTxWarp>
          </a:bodyPr>
          <a:lstStyle/>
          <a:p>
            <a:r>
              <a:rPr lang="en-US" b="1" dirty="0">
                <a:solidFill>
                  <a:srgbClr val="0000CC"/>
                </a:solidFill>
                <a:latin typeface="Arial" pitchFamily="34" charset="0"/>
                <a:cs typeface="Arial" pitchFamily="34" charset="0"/>
              </a:rPr>
              <a:t>All About the Service</a:t>
            </a:r>
          </a:p>
        </p:txBody>
      </p:sp>
      <p:sp>
        <p:nvSpPr>
          <p:cNvPr id="24" name="Text Box 20"/>
          <p:cNvSpPr txBox="1">
            <a:spLocks noChangeArrowheads="1"/>
          </p:cNvSpPr>
          <p:nvPr/>
        </p:nvSpPr>
        <p:spPr bwMode="auto">
          <a:xfrm>
            <a:off x="1028700" y="4267200"/>
            <a:ext cx="10744200" cy="1557349"/>
          </a:xfrm>
          <a:prstGeom prst="rect">
            <a:avLst/>
          </a:prstGeom>
          <a:solidFill>
            <a:srgbClr val="FFCC66"/>
          </a:solidFill>
          <a:ln w="9525">
            <a:noFill/>
            <a:miter lim="800000"/>
            <a:headEnd/>
            <a:tailEnd/>
          </a:ln>
        </p:spPr>
        <p:txBody>
          <a:bodyPr wrap="square">
            <a:spAutoFit/>
          </a:bodyPr>
          <a:lstStyle/>
          <a:p>
            <a:pPr marL="342900" indent="-342900">
              <a:spcBef>
                <a:spcPct val="20000"/>
              </a:spcBef>
              <a:buFont typeface="Arial" panose="020B0604020202020204" pitchFamily="34" charset="0"/>
              <a:buChar char="•"/>
            </a:pPr>
            <a:r>
              <a:rPr lang="en-US" sz="2800" b="1" u="sng" dirty="0">
                <a:solidFill>
                  <a:srgbClr val="009900"/>
                </a:solidFill>
              </a:rPr>
              <a:t>Measure</a:t>
            </a:r>
            <a:r>
              <a:rPr lang="en-US" sz="2800" b="1" dirty="0">
                <a:solidFill>
                  <a:srgbClr val="009900"/>
                </a:solidFill>
              </a:rPr>
              <a:t>: whether there will be a shortage (</a:t>
            </a:r>
            <a:r>
              <a:rPr lang="en-US" sz="2800" b="1" dirty="0">
                <a:solidFill>
                  <a:srgbClr val="002060"/>
                </a:solidFill>
              </a:rPr>
              <a:t>yes/no</a:t>
            </a:r>
            <a:r>
              <a:rPr lang="en-US" sz="2800" b="1" dirty="0">
                <a:solidFill>
                  <a:srgbClr val="009900"/>
                </a:solidFill>
              </a:rPr>
              <a:t>)</a:t>
            </a:r>
          </a:p>
          <a:p>
            <a:pPr marL="342900" indent="-342900">
              <a:spcBef>
                <a:spcPct val="20000"/>
              </a:spcBef>
              <a:buFont typeface="Arial" panose="020B0604020202020204" pitchFamily="34" charset="0"/>
              <a:buChar char="•"/>
            </a:pPr>
            <a:r>
              <a:rPr lang="en-US" sz="2800" b="1" u="sng" dirty="0">
                <a:solidFill>
                  <a:srgbClr val="FF0000"/>
                </a:solidFill>
              </a:rPr>
              <a:t>Not Measure</a:t>
            </a:r>
            <a:r>
              <a:rPr lang="en-US" sz="2800" b="1" dirty="0">
                <a:solidFill>
                  <a:srgbClr val="FF0000"/>
                </a:solidFill>
              </a:rPr>
              <a:t>: how many units short (</a:t>
            </a:r>
            <a:r>
              <a:rPr lang="en-US" sz="2800" b="1" dirty="0">
                <a:solidFill>
                  <a:srgbClr val="002060"/>
                </a:solidFill>
              </a:rPr>
              <a:t>no., no. as % of mean</a:t>
            </a:r>
            <a:r>
              <a:rPr lang="en-US" sz="2800" b="1" dirty="0">
                <a:solidFill>
                  <a:srgbClr val="FF0000"/>
                </a:solidFill>
              </a:rPr>
              <a:t>)</a:t>
            </a:r>
          </a:p>
          <a:p>
            <a:pPr marL="342900" indent="-342900">
              <a:spcBef>
                <a:spcPct val="20000"/>
              </a:spcBef>
              <a:buFont typeface="Arial" panose="020B0604020202020204" pitchFamily="34" charset="0"/>
              <a:buChar char="•"/>
            </a:pPr>
            <a:r>
              <a:rPr lang="en-US" sz="2800" b="1" dirty="0"/>
              <a:t>The concept of fill rate</a:t>
            </a:r>
          </a:p>
        </p:txBody>
      </p:sp>
      <p:sp>
        <p:nvSpPr>
          <p:cNvPr id="7" name="Text Box 20"/>
          <p:cNvSpPr txBox="1">
            <a:spLocks noChangeArrowheads="1"/>
          </p:cNvSpPr>
          <p:nvPr/>
        </p:nvSpPr>
        <p:spPr bwMode="auto">
          <a:xfrm>
            <a:off x="990600" y="1813012"/>
            <a:ext cx="10820400" cy="979755"/>
          </a:xfrm>
          <a:prstGeom prst="rect">
            <a:avLst/>
          </a:prstGeom>
          <a:solidFill>
            <a:schemeClr val="accent1">
              <a:lumMod val="20000"/>
              <a:lumOff val="80000"/>
            </a:schemeClr>
          </a:solidFill>
          <a:ln w="9525">
            <a:noFill/>
            <a:miter lim="800000"/>
            <a:headEnd/>
            <a:tailEnd/>
          </a:ln>
        </p:spPr>
        <p:txBody>
          <a:bodyPr wrap="square">
            <a:spAutoFit/>
          </a:bodyPr>
          <a:lstStyle/>
          <a:p>
            <a:pPr>
              <a:spcBef>
                <a:spcPct val="20000"/>
              </a:spcBef>
            </a:pPr>
            <a:r>
              <a:rPr lang="en-US" sz="2800" b="1" u="sng" dirty="0">
                <a:solidFill>
                  <a:srgbClr val="990000"/>
                </a:solidFill>
              </a:rPr>
              <a:t>The service level (SL) performance measure</a:t>
            </a:r>
          </a:p>
          <a:p>
            <a:pPr marL="257175" indent="-257175">
              <a:spcBef>
                <a:spcPts val="150"/>
              </a:spcBef>
              <a:buFont typeface="Arial" panose="020B0604020202020204" pitchFamily="34" charset="0"/>
              <a:buChar char="•"/>
            </a:pPr>
            <a:r>
              <a:rPr lang="en-US" sz="2800" b="1" dirty="0"/>
              <a:t>Chance of not having a stock-out in between replenishments</a:t>
            </a:r>
          </a:p>
        </p:txBody>
      </p:sp>
      <p:sp>
        <p:nvSpPr>
          <p:cNvPr id="2" name="TextBox 1"/>
          <p:cNvSpPr txBox="1"/>
          <p:nvPr/>
        </p:nvSpPr>
        <p:spPr>
          <a:xfrm>
            <a:off x="304800" y="3359218"/>
            <a:ext cx="8571577" cy="646331"/>
          </a:xfrm>
          <a:prstGeom prst="rect">
            <a:avLst/>
          </a:prstGeom>
          <a:noFill/>
        </p:spPr>
        <p:txBody>
          <a:bodyPr wrap="none" rtlCol="0">
            <a:spAutoFit/>
          </a:bodyPr>
          <a:lstStyle/>
          <a:p>
            <a:r>
              <a:rPr lang="en-US" sz="3600" b="1" i="1" dirty="0">
                <a:solidFill>
                  <a:srgbClr val="FF0000"/>
                </a:solidFill>
              </a:rPr>
              <a:t>What does it measure? Not measure? </a:t>
            </a:r>
          </a:p>
        </p:txBody>
      </p:sp>
    </p:spTree>
    <p:extLst>
      <p:ext uri="{BB962C8B-B14F-4D97-AF65-F5344CB8AC3E}">
        <p14:creationId xmlns:p14="http://schemas.microsoft.com/office/powerpoint/2010/main" val="25418481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
                                            <p:bg/>
                                          </p:spTgt>
                                        </p:tgtEl>
                                        <p:attrNameLst>
                                          <p:attrName>style.visibility</p:attrName>
                                        </p:attrNameLst>
                                      </p:cBhvr>
                                      <p:to>
                                        <p:strVal val="visible"/>
                                      </p:to>
                                    </p:set>
                                    <p:anim calcmode="lin" valueType="num">
                                      <p:cBhvr additive="base">
                                        <p:cTn id="7" dur="500" fill="hold"/>
                                        <p:tgtEl>
                                          <p:spTgt spid="24">
                                            <p:bg/>
                                          </p:spTgt>
                                        </p:tgtEl>
                                        <p:attrNameLst>
                                          <p:attrName>ppt_x</p:attrName>
                                        </p:attrNameLst>
                                      </p:cBhvr>
                                      <p:tavLst>
                                        <p:tav tm="0">
                                          <p:val>
                                            <p:strVal val="0-#ppt_w/2"/>
                                          </p:val>
                                        </p:tav>
                                        <p:tav tm="100000">
                                          <p:val>
                                            <p:strVal val="#ppt_x"/>
                                          </p:val>
                                        </p:tav>
                                      </p:tavLst>
                                    </p:anim>
                                    <p:anim calcmode="lin" valueType="num">
                                      <p:cBhvr additive="base">
                                        <p:cTn id="8" dur="500" fill="hold"/>
                                        <p:tgtEl>
                                          <p:spTgt spid="24">
                                            <p:bg/>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4">
                                            <p:txEl>
                                              <p:pRg st="0" end="0"/>
                                            </p:txEl>
                                          </p:spTgt>
                                        </p:tgtEl>
                                        <p:attrNameLst>
                                          <p:attrName>style.visibility</p:attrName>
                                        </p:attrNameLst>
                                      </p:cBhvr>
                                      <p:to>
                                        <p:strVal val="visible"/>
                                      </p:to>
                                    </p:set>
                                    <p:anim calcmode="lin" valueType="num">
                                      <p:cBhvr additive="base">
                                        <p:cTn id="13" dur="500" fill="hold"/>
                                        <p:tgtEl>
                                          <p:spTgt spid="24">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4">
                                            <p:txEl>
                                              <p:pRg st="1" end="1"/>
                                            </p:txEl>
                                          </p:spTgt>
                                        </p:tgtEl>
                                        <p:attrNameLst>
                                          <p:attrName>style.visibility</p:attrName>
                                        </p:attrNameLst>
                                      </p:cBhvr>
                                      <p:to>
                                        <p:strVal val="visible"/>
                                      </p:to>
                                    </p:set>
                                    <p:anim calcmode="lin" valueType="num">
                                      <p:cBhvr additive="base">
                                        <p:cTn id="19" dur="500" fill="hold"/>
                                        <p:tgtEl>
                                          <p:spTgt spid="24">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
                                            <p:txEl>
                                              <p:pRg st="2" end="2"/>
                                            </p:txEl>
                                          </p:spTgt>
                                        </p:tgtEl>
                                        <p:attrNameLst>
                                          <p:attrName>style.visibility</p:attrName>
                                        </p:attrNameLst>
                                      </p:cBhvr>
                                      <p:to>
                                        <p:strVal val="visible"/>
                                      </p:to>
                                    </p:set>
                                    <p:anim calcmode="lin" valueType="num">
                                      <p:cBhvr additive="base">
                                        <p:cTn id="25" dur="500" fill="hold"/>
                                        <p:tgtEl>
                                          <p:spTgt spid="24">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bldLvl="5"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828" name="Text Box 4"/>
          <p:cNvSpPr txBox="1">
            <a:spLocks noChangeArrowheads="1"/>
          </p:cNvSpPr>
          <p:nvPr/>
        </p:nvSpPr>
        <p:spPr bwMode="auto">
          <a:xfrm>
            <a:off x="498933" y="2819400"/>
            <a:ext cx="8692636" cy="461665"/>
          </a:xfrm>
          <a:prstGeom prst="rect">
            <a:avLst/>
          </a:prstGeom>
          <a:noFill/>
          <a:ln w="9525">
            <a:noFill/>
            <a:miter lim="800000"/>
            <a:headEnd/>
            <a:tailEnd/>
          </a:ln>
        </p:spPr>
        <p:txBody>
          <a:bodyPr wrap="none">
            <a:spAutoFit/>
          </a:bodyPr>
          <a:lstStyle/>
          <a:p>
            <a:r>
              <a:rPr lang="en-US" b="1" dirty="0"/>
              <a:t>Weekly demand is normal with (assume 7 days in a week):</a:t>
            </a:r>
          </a:p>
        </p:txBody>
      </p:sp>
      <p:sp>
        <p:nvSpPr>
          <p:cNvPr id="973830" name="Text Box 6"/>
          <p:cNvSpPr txBox="1">
            <a:spLocks noChangeArrowheads="1"/>
          </p:cNvSpPr>
          <p:nvPr/>
        </p:nvSpPr>
        <p:spPr bwMode="auto">
          <a:xfrm>
            <a:off x="381000" y="1524000"/>
            <a:ext cx="10972800" cy="1200329"/>
          </a:xfrm>
          <a:prstGeom prst="rect">
            <a:avLst/>
          </a:prstGeom>
          <a:noFill/>
          <a:ln w="9525">
            <a:noFill/>
            <a:miter lim="800000"/>
            <a:headEnd/>
            <a:tailEnd/>
          </a:ln>
        </p:spPr>
        <p:txBody>
          <a:bodyPr wrap="square">
            <a:spAutoFit/>
          </a:bodyPr>
          <a:lstStyle/>
          <a:p>
            <a:r>
              <a:rPr lang="en-US" b="1" dirty="0"/>
              <a:t>The </a:t>
            </a:r>
            <a:r>
              <a:rPr lang="en-US" b="1" u="sng" dirty="0">
                <a:solidFill>
                  <a:srgbClr val="008000"/>
                </a:solidFill>
              </a:rPr>
              <a:t>daily</a:t>
            </a:r>
            <a:r>
              <a:rPr lang="en-US" b="1" dirty="0"/>
              <a:t> demand for iPads at the local Best Buy store follows normal distribution with average 50 and SD 20. The lead-time (L) for replenishment is one </a:t>
            </a:r>
            <a:r>
              <a:rPr lang="en-US" b="1" u="sng" dirty="0">
                <a:solidFill>
                  <a:srgbClr val="6600FF"/>
                </a:solidFill>
              </a:rPr>
              <a:t>week</a:t>
            </a:r>
            <a:r>
              <a:rPr lang="en-US" b="1" dirty="0"/>
              <a:t>. What is the demand during lead time?</a:t>
            </a:r>
          </a:p>
        </p:txBody>
      </p:sp>
      <p:sp>
        <p:nvSpPr>
          <p:cNvPr id="10" name="Text Box 8"/>
          <p:cNvSpPr txBox="1">
            <a:spLocks noChangeArrowheads="1"/>
          </p:cNvSpPr>
          <p:nvPr/>
        </p:nvSpPr>
        <p:spPr bwMode="auto">
          <a:xfrm>
            <a:off x="2300460" y="5410200"/>
            <a:ext cx="6843540" cy="523220"/>
          </a:xfrm>
          <a:prstGeom prst="rect">
            <a:avLst/>
          </a:prstGeom>
          <a:solidFill>
            <a:srgbClr val="FFFF00"/>
          </a:solidFill>
          <a:ln w="9525">
            <a:noFill/>
            <a:miter lim="800000"/>
            <a:headEnd/>
            <a:tailEnd/>
          </a:ln>
        </p:spPr>
        <p:txBody>
          <a:bodyPr wrap="none">
            <a:spAutoFit/>
          </a:bodyPr>
          <a:lstStyle/>
          <a:p>
            <a:r>
              <a:rPr lang="en-US" i="1" dirty="0">
                <a:latin typeface="Times New Roman" pitchFamily="18" charset="0"/>
              </a:rPr>
              <a:t>Mean of demand during “x” days = Daily mean </a:t>
            </a:r>
            <a:r>
              <a:rPr lang="en-US" sz="2800" i="1" dirty="0">
                <a:latin typeface="Times New Roman" pitchFamily="18" charset="0"/>
              </a:rPr>
              <a:t>* x</a:t>
            </a:r>
          </a:p>
        </p:txBody>
      </p:sp>
      <p:grpSp>
        <p:nvGrpSpPr>
          <p:cNvPr id="11" name="Group 7"/>
          <p:cNvGrpSpPr>
            <a:grpSpLocks/>
          </p:cNvGrpSpPr>
          <p:nvPr/>
        </p:nvGrpSpPr>
        <p:grpSpPr bwMode="auto">
          <a:xfrm>
            <a:off x="1352551" y="5943600"/>
            <a:ext cx="8191499" cy="523874"/>
            <a:chOff x="240" y="3753"/>
            <a:chExt cx="5160" cy="330"/>
          </a:xfrm>
          <a:solidFill>
            <a:srgbClr val="FFFF00"/>
          </a:solidFill>
        </p:grpSpPr>
        <p:sp>
          <p:nvSpPr>
            <p:cNvPr id="12" name="Text Box 8"/>
            <p:cNvSpPr txBox="1">
              <a:spLocks noChangeArrowheads="1"/>
            </p:cNvSpPr>
            <p:nvPr/>
          </p:nvSpPr>
          <p:spPr bwMode="auto">
            <a:xfrm>
              <a:off x="240" y="3753"/>
              <a:ext cx="3685" cy="330"/>
            </a:xfrm>
            <a:prstGeom prst="rect">
              <a:avLst/>
            </a:prstGeom>
            <a:grpFill/>
            <a:ln w="9525">
              <a:noFill/>
              <a:miter lim="800000"/>
              <a:headEnd/>
              <a:tailEnd/>
            </a:ln>
          </p:spPr>
          <p:txBody>
            <a:bodyPr wrap="none">
              <a:spAutoFit/>
            </a:bodyPr>
            <a:lstStyle/>
            <a:p>
              <a:r>
                <a:rPr lang="en-US" i="1" dirty="0">
                  <a:latin typeface="Times New Roman" pitchFamily="18" charset="0"/>
                </a:rPr>
                <a:t>SD of demand during “x” days = Daily SD </a:t>
              </a:r>
              <a:r>
                <a:rPr lang="en-US" sz="2800" i="1" dirty="0">
                  <a:latin typeface="Times New Roman" pitchFamily="18" charset="0"/>
                </a:rPr>
                <a:t>*</a:t>
              </a:r>
            </a:p>
          </p:txBody>
        </p:sp>
        <p:graphicFrame>
          <p:nvGraphicFramePr>
            <p:cNvPr id="13" name="Object 9"/>
            <p:cNvGraphicFramePr>
              <a:graphicFrameLocks noChangeAspect="1"/>
            </p:cNvGraphicFramePr>
            <p:nvPr>
              <p:extLst/>
            </p:nvPr>
          </p:nvGraphicFramePr>
          <p:xfrm>
            <a:off x="3852" y="3754"/>
            <a:ext cx="1548" cy="326"/>
          </p:xfrm>
          <a:graphic>
            <a:graphicData uri="http://schemas.openxmlformats.org/presentationml/2006/ole">
              <mc:AlternateContent xmlns:mc="http://schemas.openxmlformats.org/markup-compatibility/2006">
                <mc:Choice xmlns:v="urn:schemas-microsoft-com:vml" Requires="v">
                  <p:oleObj spid="_x0000_s24642" name="Equation" r:id="rId3" imgW="1206360" imgH="253800" progId="Equation.3">
                    <p:embed/>
                  </p:oleObj>
                </mc:Choice>
                <mc:Fallback>
                  <p:oleObj name="Equation" r:id="rId3" imgW="1206360" imgH="253800" progId="Equation.3">
                    <p:embed/>
                    <p:pic>
                      <p:nvPicPr>
                        <p:cNvPr id="0" name=""/>
                        <p:cNvPicPr>
                          <a:picLocks noChangeAspect="1" noChangeArrowheads="1"/>
                        </p:cNvPicPr>
                        <p:nvPr/>
                      </p:nvPicPr>
                      <p:blipFill>
                        <a:blip r:embed="rId4"/>
                        <a:srcRect/>
                        <a:stretch>
                          <a:fillRect/>
                        </a:stretch>
                      </p:blipFill>
                      <p:spPr bwMode="auto">
                        <a:xfrm>
                          <a:off x="3852" y="3754"/>
                          <a:ext cx="1548" cy="326"/>
                        </a:xfrm>
                        <a:prstGeom prst="rect">
                          <a:avLst/>
                        </a:prstGeom>
                        <a:solidFill>
                          <a:srgbClr val="FFFF00"/>
                        </a:solidFill>
                        <a:ln>
                          <a:noFill/>
                        </a:ln>
                        <a:extLst/>
                      </p:spPr>
                    </p:pic>
                  </p:oleObj>
                </mc:Fallback>
              </mc:AlternateContent>
            </a:graphicData>
          </a:graphic>
        </p:graphicFrame>
      </p:grpSp>
      <p:sp>
        <p:nvSpPr>
          <p:cNvPr id="14" name="Rectangle 2"/>
          <p:cNvSpPr>
            <a:spLocks noChangeArrowheads="1"/>
          </p:cNvSpPr>
          <p:nvPr/>
        </p:nvSpPr>
        <p:spPr bwMode="auto">
          <a:xfrm>
            <a:off x="334168" y="204787"/>
            <a:ext cx="11629232" cy="1319213"/>
          </a:xfrm>
          <a:prstGeom prst="rect">
            <a:avLst/>
          </a:prstGeom>
          <a:noFill/>
          <a:ln w="12700">
            <a:noFill/>
            <a:miter lim="800000"/>
            <a:headEnd/>
            <a:tailEnd/>
          </a:ln>
        </p:spPr>
        <p:txBody>
          <a:bodyPr lIns="90488" tIns="44450" rIns="90488" bIns="44450" anchor="ctr"/>
          <a:lstStyle/>
          <a:p>
            <a:pPr algn="ctr"/>
            <a:r>
              <a:rPr lang="en-US" sz="4400" b="1" dirty="0">
                <a:solidFill>
                  <a:srgbClr val="0000CC"/>
                </a:solidFill>
              </a:rPr>
              <a:t>Example 3: Adding Normal Distributions</a:t>
            </a:r>
          </a:p>
        </p:txBody>
      </p:sp>
      <mc:AlternateContent xmlns:mc="http://schemas.openxmlformats.org/markup-compatibility/2006" xmlns:a14="http://schemas.microsoft.com/office/drawing/2010/main">
        <mc:Choice Requires="a14">
          <p:sp>
            <p:nvSpPr>
              <p:cNvPr id="3" name="TextBox 2"/>
              <p:cNvSpPr txBox="1"/>
              <p:nvPr/>
            </p:nvSpPr>
            <p:spPr>
              <a:xfrm>
                <a:off x="1098779" y="3505200"/>
                <a:ext cx="10100009" cy="584775"/>
              </a:xfrm>
              <a:prstGeom prst="rect">
                <a:avLst/>
              </a:prstGeom>
              <a:noFill/>
            </p:spPr>
            <p:txBody>
              <a:bodyPr wrap="none" rtlCol="0">
                <a:spAutoFit/>
              </a:bodyPr>
              <a:lstStyle/>
              <a:p>
                <a:r>
                  <a:rPr lang="en-US" sz="3200" b="1" dirty="0">
                    <a:solidFill>
                      <a:srgbClr val="009900"/>
                    </a:solidFill>
                  </a:rPr>
                  <a:t>Mean: </a:t>
                </a:r>
                <a14:m>
                  <m:oMath xmlns:m="http://schemas.openxmlformats.org/officeDocument/2006/math">
                    <m:r>
                      <a:rPr lang="en-US" sz="3200" i="1" smtClean="0">
                        <a:latin typeface="Cambria Math" panose="02040503050406030204" pitchFamily="18" charset="0"/>
                        <a:ea typeface="Cambria Math" panose="02040503050406030204" pitchFamily="18" charset="0"/>
                      </a:rPr>
                      <m:t>𝝁</m:t>
                    </m:r>
                    <m:r>
                      <a:rPr lang="en-US" sz="3200" b="1" i="1" smtClean="0">
                        <a:latin typeface="Cambria Math" panose="02040503050406030204" pitchFamily="18" charset="0"/>
                        <a:ea typeface="Cambria Math" panose="02040503050406030204" pitchFamily="18" charset="0"/>
                      </a:rPr>
                      <m:t>=</m:t>
                    </m:r>
                    <m:sSub>
                      <m:sSubPr>
                        <m:ctrlPr>
                          <a:rPr lang="en-US" sz="3200" b="1" i="1" smtClean="0">
                            <a:latin typeface="Cambria Math" panose="02040503050406030204" pitchFamily="18" charset="0"/>
                            <a:ea typeface="Cambria Math" panose="02040503050406030204" pitchFamily="18" charset="0"/>
                          </a:rPr>
                        </m:ctrlPr>
                      </m:sSubPr>
                      <m:e>
                        <m:r>
                          <a:rPr lang="en-US" sz="3200" b="1" i="1" smtClean="0">
                            <a:latin typeface="Cambria Math" panose="02040503050406030204" pitchFamily="18" charset="0"/>
                            <a:ea typeface="Cambria Math" panose="02040503050406030204" pitchFamily="18" charset="0"/>
                          </a:rPr>
                          <m:t>𝝁</m:t>
                        </m:r>
                      </m:e>
                      <m:sub>
                        <m:r>
                          <a:rPr lang="en-US" sz="3200" b="1" i="1" smtClean="0">
                            <a:latin typeface="Cambria Math" panose="02040503050406030204" pitchFamily="18" charset="0"/>
                            <a:ea typeface="Cambria Math" panose="02040503050406030204" pitchFamily="18" charset="0"/>
                          </a:rPr>
                          <m:t>𝟏</m:t>
                        </m:r>
                      </m:sub>
                    </m:sSub>
                    <m:r>
                      <a:rPr lang="en-US" sz="3200" b="1" i="1" smtClean="0">
                        <a:latin typeface="Cambria Math" panose="02040503050406030204" pitchFamily="18" charset="0"/>
                        <a:ea typeface="Cambria Math" panose="02040503050406030204" pitchFamily="18" charset="0"/>
                      </a:rPr>
                      <m:t>+</m:t>
                    </m:r>
                    <m:sSub>
                      <m:sSubPr>
                        <m:ctrlPr>
                          <a:rPr lang="en-US" sz="3200" i="1">
                            <a:latin typeface="Cambria Math" panose="02040503050406030204" pitchFamily="18" charset="0"/>
                            <a:ea typeface="Cambria Math" panose="02040503050406030204" pitchFamily="18" charset="0"/>
                          </a:rPr>
                        </m:ctrlPr>
                      </m:sSubPr>
                      <m:e>
                        <m:r>
                          <a:rPr lang="en-US" sz="3200" i="1">
                            <a:latin typeface="Cambria Math" panose="02040503050406030204" pitchFamily="18" charset="0"/>
                            <a:ea typeface="Cambria Math" panose="02040503050406030204" pitchFamily="18" charset="0"/>
                          </a:rPr>
                          <m:t>𝝁</m:t>
                        </m:r>
                      </m:e>
                      <m:sub>
                        <m:r>
                          <a:rPr lang="en-US" sz="3200" b="1" i="1" smtClean="0">
                            <a:latin typeface="Cambria Math" panose="02040503050406030204" pitchFamily="18" charset="0"/>
                            <a:ea typeface="Cambria Math" panose="02040503050406030204" pitchFamily="18" charset="0"/>
                          </a:rPr>
                          <m:t>𝟐</m:t>
                        </m:r>
                      </m:sub>
                    </m:sSub>
                  </m:oMath>
                </a14:m>
                <a:r>
                  <a:rPr lang="en-US" sz="3200" dirty="0"/>
                  <a:t>+…+</a:t>
                </a:r>
                <a14:m>
                  <m:oMath xmlns:m="http://schemas.openxmlformats.org/officeDocument/2006/math">
                    <m:sSub>
                      <m:sSubPr>
                        <m:ctrlPr>
                          <a:rPr lang="en-US" sz="3200" i="1">
                            <a:latin typeface="Cambria Math" panose="02040503050406030204" pitchFamily="18" charset="0"/>
                            <a:ea typeface="Cambria Math" panose="02040503050406030204" pitchFamily="18" charset="0"/>
                          </a:rPr>
                        </m:ctrlPr>
                      </m:sSubPr>
                      <m:e>
                        <m:r>
                          <a:rPr lang="en-US" sz="3200" i="1">
                            <a:latin typeface="Cambria Math" panose="02040503050406030204" pitchFamily="18" charset="0"/>
                            <a:ea typeface="Cambria Math" panose="02040503050406030204" pitchFamily="18" charset="0"/>
                          </a:rPr>
                          <m:t>𝝁</m:t>
                        </m:r>
                      </m:e>
                      <m:sub>
                        <m:r>
                          <a:rPr lang="en-US" sz="3200" b="1" i="1" smtClean="0">
                            <a:latin typeface="Cambria Math" panose="02040503050406030204" pitchFamily="18" charset="0"/>
                            <a:ea typeface="Cambria Math" panose="02040503050406030204" pitchFamily="18" charset="0"/>
                          </a:rPr>
                          <m:t>𝟕</m:t>
                        </m:r>
                      </m:sub>
                    </m:sSub>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𝟓𝟎</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𝟓𝟎</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𝟓𝟎</m:t>
                    </m:r>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𝟑𝟓𝟎</m:t>
                    </m:r>
                  </m:oMath>
                </a14:m>
                <a:endParaRPr lang="en-US" sz="3200" dirty="0"/>
              </a:p>
            </p:txBody>
          </p:sp>
        </mc:Choice>
        <mc:Fallback xmlns="">
          <p:sp>
            <p:nvSpPr>
              <p:cNvPr id="3" name="TextBox 2"/>
              <p:cNvSpPr txBox="1">
                <a:spLocks noRot="1" noChangeAspect="1" noMove="1" noResize="1" noEditPoints="1" noAdjustHandles="1" noChangeArrowheads="1" noChangeShapeType="1" noTextEdit="1"/>
              </p:cNvSpPr>
              <p:nvPr/>
            </p:nvSpPr>
            <p:spPr>
              <a:xfrm>
                <a:off x="1098779" y="3505200"/>
                <a:ext cx="10100009" cy="584775"/>
              </a:xfrm>
              <a:prstGeom prst="rect">
                <a:avLst/>
              </a:prstGeom>
              <a:blipFill>
                <a:blip r:embed="rId5"/>
                <a:stretch>
                  <a:fillRect l="-1509" t="-13542" b="-3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1143000" y="4191000"/>
                <a:ext cx="9255226" cy="1094467"/>
              </a:xfrm>
              <a:prstGeom prst="rect">
                <a:avLst/>
              </a:prstGeom>
              <a:noFill/>
            </p:spPr>
            <p:txBody>
              <a:bodyPr wrap="none" rtlCol="0">
                <a:spAutoFit/>
              </a:bodyPr>
              <a:lstStyle/>
              <a:p>
                <a:r>
                  <a:rPr lang="en-US" sz="3200" b="1" dirty="0">
                    <a:solidFill>
                      <a:srgbClr val="009900"/>
                    </a:solidFill>
                  </a:rPr>
                  <a:t>SD: </a:t>
                </a:r>
                <a14:m>
                  <m:oMath xmlns:m="http://schemas.openxmlformats.org/officeDocument/2006/math">
                    <m:r>
                      <a:rPr lang="en-US" sz="3200" i="1" smtClean="0">
                        <a:latin typeface="Cambria Math" panose="02040503050406030204" pitchFamily="18" charset="0"/>
                        <a:ea typeface="Cambria Math" panose="02040503050406030204" pitchFamily="18" charset="0"/>
                      </a:rPr>
                      <m:t>𝝈</m:t>
                    </m:r>
                    <m:r>
                      <a:rPr lang="en-US" sz="3200" b="1" i="1" smtClean="0">
                        <a:latin typeface="Cambria Math" panose="02040503050406030204" pitchFamily="18" charset="0"/>
                        <a:ea typeface="Cambria Math" panose="02040503050406030204" pitchFamily="18" charset="0"/>
                      </a:rPr>
                      <m:t>=</m:t>
                    </m:r>
                    <m:rad>
                      <m:radPr>
                        <m:degHide m:val="on"/>
                        <m:ctrlPr>
                          <a:rPr lang="en-US" sz="3200" b="1" i="1" smtClean="0">
                            <a:latin typeface="Cambria Math" panose="02040503050406030204" pitchFamily="18" charset="0"/>
                            <a:ea typeface="Cambria Math" panose="02040503050406030204" pitchFamily="18" charset="0"/>
                          </a:rPr>
                        </m:ctrlPr>
                      </m:radPr>
                      <m:deg/>
                      <m:e>
                        <m:sSubSup>
                          <m:sSubSupPr>
                            <m:ctrlPr>
                              <a:rPr lang="en-US" sz="3200" b="1" i="1" smtClean="0">
                                <a:latin typeface="Cambria Math" panose="02040503050406030204" pitchFamily="18" charset="0"/>
                                <a:ea typeface="Cambria Math" panose="02040503050406030204" pitchFamily="18" charset="0"/>
                              </a:rPr>
                            </m:ctrlPr>
                          </m:sSubSupPr>
                          <m:e>
                            <m:r>
                              <a:rPr lang="en-US" sz="3200" b="1" i="1" smtClean="0">
                                <a:latin typeface="Cambria Math" panose="02040503050406030204" pitchFamily="18" charset="0"/>
                                <a:ea typeface="Cambria Math" panose="02040503050406030204" pitchFamily="18" charset="0"/>
                              </a:rPr>
                              <m:t>𝝈</m:t>
                            </m:r>
                          </m:e>
                          <m:sub>
                            <m:r>
                              <a:rPr lang="en-US" sz="3200" b="1" i="1" smtClean="0">
                                <a:latin typeface="Cambria Math" panose="02040503050406030204" pitchFamily="18" charset="0"/>
                                <a:ea typeface="Cambria Math" panose="02040503050406030204" pitchFamily="18" charset="0"/>
                              </a:rPr>
                              <m:t>𝟏</m:t>
                            </m:r>
                          </m:sub>
                          <m:sup>
                            <m:r>
                              <a:rPr lang="en-US" sz="3200" b="1" i="1" smtClean="0">
                                <a:latin typeface="Cambria Math" panose="02040503050406030204" pitchFamily="18" charset="0"/>
                                <a:ea typeface="Cambria Math" panose="02040503050406030204" pitchFamily="18" charset="0"/>
                              </a:rPr>
                              <m:t>𝟐</m:t>
                            </m:r>
                          </m:sup>
                        </m:sSubSup>
                        <m:r>
                          <a:rPr lang="en-US" sz="3200" b="1" i="1" smtClean="0">
                            <a:latin typeface="Cambria Math" panose="02040503050406030204" pitchFamily="18" charset="0"/>
                            <a:ea typeface="Cambria Math" panose="02040503050406030204" pitchFamily="18" charset="0"/>
                          </a:rPr>
                          <m:t>+</m:t>
                        </m:r>
                        <m:sSubSup>
                          <m:sSubSupPr>
                            <m:ctrlPr>
                              <a:rPr lang="en-US" sz="3200" i="1">
                                <a:latin typeface="Cambria Math" panose="02040503050406030204" pitchFamily="18" charset="0"/>
                                <a:ea typeface="Cambria Math" panose="02040503050406030204" pitchFamily="18" charset="0"/>
                              </a:rPr>
                            </m:ctrlPr>
                          </m:sSubSupPr>
                          <m:e>
                            <m:r>
                              <a:rPr lang="en-US" sz="3200" i="1">
                                <a:latin typeface="Cambria Math" panose="02040503050406030204" pitchFamily="18" charset="0"/>
                                <a:ea typeface="Cambria Math" panose="02040503050406030204" pitchFamily="18" charset="0"/>
                              </a:rPr>
                              <m:t>𝝈</m:t>
                            </m:r>
                          </m:e>
                          <m:sub>
                            <m:r>
                              <a:rPr lang="en-US" sz="3200" b="1" i="1" smtClean="0">
                                <a:latin typeface="Cambria Math" panose="02040503050406030204" pitchFamily="18" charset="0"/>
                                <a:ea typeface="Cambria Math" panose="02040503050406030204" pitchFamily="18" charset="0"/>
                              </a:rPr>
                              <m:t>𝟐</m:t>
                            </m:r>
                          </m:sub>
                          <m:sup>
                            <m:r>
                              <a:rPr lang="en-US" sz="3200" i="1">
                                <a:latin typeface="Cambria Math" panose="02040503050406030204" pitchFamily="18" charset="0"/>
                                <a:ea typeface="Cambria Math" panose="02040503050406030204" pitchFamily="18" charset="0"/>
                              </a:rPr>
                              <m:t>𝟐</m:t>
                            </m:r>
                          </m:sup>
                        </m:sSubSup>
                        <m:r>
                          <a:rPr lang="en-US" sz="3200" b="1" i="1" smtClean="0">
                            <a:latin typeface="Cambria Math" panose="02040503050406030204" pitchFamily="18" charset="0"/>
                            <a:ea typeface="Cambria Math" panose="02040503050406030204" pitchFamily="18" charset="0"/>
                          </a:rPr>
                          <m:t>+…+</m:t>
                        </m:r>
                        <m:sSubSup>
                          <m:sSubSupPr>
                            <m:ctrlPr>
                              <a:rPr lang="en-US" sz="3200" i="1">
                                <a:latin typeface="Cambria Math" panose="02040503050406030204" pitchFamily="18" charset="0"/>
                                <a:ea typeface="Cambria Math" panose="02040503050406030204" pitchFamily="18" charset="0"/>
                              </a:rPr>
                            </m:ctrlPr>
                          </m:sSubSupPr>
                          <m:e>
                            <m:r>
                              <a:rPr lang="en-US" sz="3200" i="1">
                                <a:latin typeface="Cambria Math" panose="02040503050406030204" pitchFamily="18" charset="0"/>
                                <a:ea typeface="Cambria Math" panose="02040503050406030204" pitchFamily="18" charset="0"/>
                              </a:rPr>
                              <m:t>𝝈</m:t>
                            </m:r>
                          </m:e>
                          <m:sub>
                            <m:r>
                              <a:rPr lang="en-US" sz="3200" b="1" i="1" smtClean="0">
                                <a:latin typeface="Cambria Math" panose="02040503050406030204" pitchFamily="18" charset="0"/>
                                <a:ea typeface="Cambria Math" panose="02040503050406030204" pitchFamily="18" charset="0"/>
                              </a:rPr>
                              <m:t>𝟕</m:t>
                            </m:r>
                          </m:sub>
                          <m:sup>
                            <m:r>
                              <a:rPr lang="en-US" sz="3200" i="1">
                                <a:latin typeface="Cambria Math" panose="02040503050406030204" pitchFamily="18" charset="0"/>
                                <a:ea typeface="Cambria Math" panose="02040503050406030204" pitchFamily="18" charset="0"/>
                              </a:rPr>
                              <m:t>𝟐</m:t>
                            </m:r>
                          </m:sup>
                        </m:sSubSup>
                      </m:e>
                    </m:rad>
                    <m:r>
                      <a:rPr lang="en-US" sz="3200" b="1" i="0" smtClean="0">
                        <a:latin typeface="Cambria Math" panose="02040503050406030204" pitchFamily="18" charset="0"/>
                        <a:ea typeface="Cambria Math" panose="02040503050406030204" pitchFamily="18" charset="0"/>
                      </a:rPr>
                      <m:t>=</m:t>
                    </m:r>
                    <m:rad>
                      <m:radPr>
                        <m:degHide m:val="on"/>
                        <m:ctrlPr>
                          <a:rPr lang="en-US" sz="3200" b="1" i="1" smtClean="0">
                            <a:latin typeface="Cambria Math" panose="02040503050406030204" pitchFamily="18" charset="0"/>
                            <a:ea typeface="Cambria Math" panose="02040503050406030204" pitchFamily="18" charset="0"/>
                          </a:rPr>
                        </m:ctrlPr>
                      </m:radPr>
                      <m:deg/>
                      <m:e>
                        <m:sSup>
                          <m:sSupPr>
                            <m:ctrlPr>
                              <a:rPr lang="en-US" sz="3200" b="1" i="1" smtClean="0">
                                <a:latin typeface="Cambria Math" panose="02040503050406030204" pitchFamily="18" charset="0"/>
                                <a:ea typeface="Cambria Math" panose="02040503050406030204" pitchFamily="18" charset="0"/>
                              </a:rPr>
                            </m:ctrlPr>
                          </m:sSupPr>
                          <m:e>
                            <m:r>
                              <a:rPr lang="en-US" sz="3200" b="1" i="1" smtClean="0">
                                <a:latin typeface="Cambria Math" panose="02040503050406030204" pitchFamily="18" charset="0"/>
                                <a:ea typeface="Cambria Math" panose="02040503050406030204" pitchFamily="18" charset="0"/>
                              </a:rPr>
                              <m:t>𝟐𝟎</m:t>
                            </m:r>
                          </m:e>
                          <m:sup>
                            <m:r>
                              <a:rPr lang="en-US" sz="3200" b="1" i="1" smtClean="0">
                                <a:latin typeface="Cambria Math" panose="02040503050406030204" pitchFamily="18" charset="0"/>
                                <a:ea typeface="Cambria Math" panose="02040503050406030204" pitchFamily="18" charset="0"/>
                              </a:rPr>
                              <m:t>𝟐</m:t>
                            </m:r>
                          </m:sup>
                        </m:sSup>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𝟕</m:t>
                        </m:r>
                      </m:e>
                    </m:rad>
                    <m:r>
                      <a:rPr lang="en-US" sz="3200" b="1" i="1" smtClean="0">
                        <a:latin typeface="Cambria Math" panose="02040503050406030204" pitchFamily="18" charset="0"/>
                        <a:ea typeface="Cambria Math" panose="02040503050406030204" pitchFamily="18" charset="0"/>
                      </a:rPr>
                      <m:t>=</m:t>
                    </m:r>
                    <m:r>
                      <a:rPr lang="en-US" sz="3200" b="1" i="1" smtClean="0">
                        <a:latin typeface="Cambria Math" panose="02040503050406030204" pitchFamily="18" charset="0"/>
                        <a:ea typeface="Cambria Math" panose="02040503050406030204" pitchFamily="18" charset="0"/>
                      </a:rPr>
                      <m:t>𝟐𝟎</m:t>
                    </m:r>
                    <m:rad>
                      <m:radPr>
                        <m:degHide m:val="on"/>
                        <m:ctrlPr>
                          <a:rPr lang="en-US" sz="3200" b="1" i="1" smtClean="0">
                            <a:latin typeface="Cambria Math" panose="02040503050406030204" pitchFamily="18" charset="0"/>
                            <a:ea typeface="Cambria Math" panose="02040503050406030204" pitchFamily="18" charset="0"/>
                          </a:rPr>
                        </m:ctrlPr>
                      </m:radPr>
                      <m:deg/>
                      <m:e>
                        <m:r>
                          <a:rPr lang="en-US" sz="3200" b="1" i="1" smtClean="0">
                            <a:latin typeface="Cambria Math" panose="02040503050406030204" pitchFamily="18" charset="0"/>
                            <a:ea typeface="Cambria Math" panose="02040503050406030204" pitchFamily="18" charset="0"/>
                          </a:rPr>
                          <m:t>𝟕</m:t>
                        </m:r>
                      </m:e>
                    </m:rad>
                  </m:oMath>
                </a14:m>
                <a:endParaRPr lang="en-US" sz="3200" dirty="0"/>
              </a:p>
            </p:txBody>
          </p:sp>
        </mc:Choice>
        <mc:Fallback xmlns="">
          <p:sp>
            <p:nvSpPr>
              <p:cNvPr id="15" name="TextBox 14"/>
              <p:cNvSpPr txBox="1">
                <a:spLocks noRot="1" noChangeAspect="1" noMove="1" noResize="1" noEditPoints="1" noAdjustHandles="1" noChangeArrowheads="1" noChangeShapeType="1" noTextEdit="1"/>
              </p:cNvSpPr>
              <p:nvPr/>
            </p:nvSpPr>
            <p:spPr>
              <a:xfrm>
                <a:off x="1143000" y="4191000"/>
                <a:ext cx="9255226" cy="1094467"/>
              </a:xfrm>
              <a:prstGeom prst="rect">
                <a:avLst/>
              </a:prstGeom>
              <a:blipFill>
                <a:blip r:embed="rId6"/>
                <a:stretch>
                  <a:fillRect l="-1713"/>
                </a:stretch>
              </a:blipFill>
            </p:spPr>
            <p:txBody>
              <a:bodyPr/>
              <a:lstStyle/>
              <a:p>
                <a:r>
                  <a:rPr lang="en-US">
                    <a:noFill/>
                  </a:rPr>
                  <a:t> </a:t>
                </a:r>
              </a:p>
            </p:txBody>
          </p:sp>
        </mc:Fallback>
      </mc:AlternateContent>
    </p:spTree>
    <p:extLst>
      <p:ext uri="{BB962C8B-B14F-4D97-AF65-F5344CB8AC3E}">
        <p14:creationId xmlns:p14="http://schemas.microsoft.com/office/powerpoint/2010/main" val="3532062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ChangeArrowheads="1"/>
          </p:cNvSpPr>
          <p:nvPr/>
        </p:nvSpPr>
        <p:spPr bwMode="auto">
          <a:xfrm>
            <a:off x="334168" y="304800"/>
            <a:ext cx="11629232" cy="1319213"/>
          </a:xfrm>
          <a:prstGeom prst="rect">
            <a:avLst/>
          </a:prstGeom>
          <a:noFill/>
          <a:ln w="12700">
            <a:noFill/>
            <a:miter lim="800000"/>
            <a:headEnd/>
            <a:tailEnd/>
          </a:ln>
        </p:spPr>
        <p:txBody>
          <a:bodyPr lIns="90488" tIns="44450" rIns="90488" bIns="44450" anchor="ctr"/>
          <a:lstStyle/>
          <a:p>
            <a:pPr algn="ctr"/>
            <a:r>
              <a:rPr lang="en-US" sz="4400" b="1" dirty="0">
                <a:solidFill>
                  <a:srgbClr val="0000CC"/>
                </a:solidFill>
              </a:rPr>
              <a:t>Practice Problem</a:t>
            </a:r>
          </a:p>
        </p:txBody>
      </p:sp>
      <p:sp>
        <p:nvSpPr>
          <p:cNvPr id="16" name="Text Box 6"/>
          <p:cNvSpPr txBox="1">
            <a:spLocks noChangeArrowheads="1"/>
          </p:cNvSpPr>
          <p:nvPr/>
        </p:nvSpPr>
        <p:spPr bwMode="auto">
          <a:xfrm>
            <a:off x="609600" y="1524000"/>
            <a:ext cx="10972800" cy="1200329"/>
          </a:xfrm>
          <a:prstGeom prst="rect">
            <a:avLst/>
          </a:prstGeom>
          <a:noFill/>
          <a:ln w="9525">
            <a:noFill/>
            <a:miter lim="800000"/>
            <a:headEnd/>
            <a:tailEnd/>
          </a:ln>
        </p:spPr>
        <p:txBody>
          <a:bodyPr wrap="square">
            <a:spAutoFit/>
          </a:bodyPr>
          <a:lstStyle/>
          <a:p>
            <a:r>
              <a:rPr lang="en-US" b="1" dirty="0"/>
              <a:t>The </a:t>
            </a:r>
            <a:r>
              <a:rPr lang="en-US" b="1" u="sng" dirty="0">
                <a:solidFill>
                  <a:srgbClr val="008000"/>
                </a:solidFill>
              </a:rPr>
              <a:t>annual</a:t>
            </a:r>
            <a:r>
              <a:rPr lang="en-US" b="1" dirty="0"/>
              <a:t> demand for iPads at the local Best Buy store follows normal distribution with average 1000 and SD 150. What is the </a:t>
            </a:r>
            <a:r>
              <a:rPr lang="en-US" b="1" dirty="0">
                <a:solidFill>
                  <a:schemeClr val="accent6">
                    <a:lumMod val="60000"/>
                    <a:lumOff val="40000"/>
                  </a:schemeClr>
                </a:solidFill>
              </a:rPr>
              <a:t>weekly</a:t>
            </a:r>
            <a:r>
              <a:rPr lang="en-US" b="1" dirty="0"/>
              <a:t> demand? What is the </a:t>
            </a:r>
            <a:r>
              <a:rPr lang="en-US" b="1" dirty="0">
                <a:solidFill>
                  <a:srgbClr val="FF0000"/>
                </a:solidFill>
              </a:rPr>
              <a:t>daily</a:t>
            </a:r>
            <a:r>
              <a:rPr lang="en-US" b="1" dirty="0"/>
              <a:t> demand?</a:t>
            </a:r>
          </a:p>
        </p:txBody>
      </p:sp>
      <p:sp>
        <p:nvSpPr>
          <p:cNvPr id="4" name="TextBox 3"/>
          <p:cNvSpPr txBox="1"/>
          <p:nvPr/>
        </p:nvSpPr>
        <p:spPr>
          <a:xfrm>
            <a:off x="1600200" y="2819400"/>
            <a:ext cx="2540311" cy="461665"/>
          </a:xfrm>
          <a:prstGeom prst="rect">
            <a:avLst/>
          </a:prstGeom>
          <a:noFill/>
        </p:spPr>
        <p:txBody>
          <a:bodyPr wrap="none" rtlCol="0">
            <a:spAutoFit/>
          </a:bodyPr>
          <a:lstStyle/>
          <a:p>
            <a:r>
              <a:rPr lang="en-US" b="1" u="sng" dirty="0">
                <a:solidFill>
                  <a:srgbClr val="009900"/>
                </a:solidFill>
              </a:rPr>
              <a:t>Weekly Demand</a:t>
            </a:r>
          </a:p>
        </p:txBody>
      </p:sp>
      <p:sp>
        <p:nvSpPr>
          <p:cNvPr id="5" name="TextBox 4"/>
          <p:cNvSpPr txBox="1"/>
          <p:nvPr/>
        </p:nvSpPr>
        <p:spPr>
          <a:xfrm>
            <a:off x="8534400" y="2839670"/>
            <a:ext cx="2220480" cy="461665"/>
          </a:xfrm>
          <a:prstGeom prst="rect">
            <a:avLst/>
          </a:prstGeom>
          <a:noFill/>
        </p:spPr>
        <p:txBody>
          <a:bodyPr wrap="none" rtlCol="0">
            <a:spAutoFit/>
          </a:bodyPr>
          <a:lstStyle/>
          <a:p>
            <a:r>
              <a:rPr lang="en-US" b="1" u="sng" dirty="0">
                <a:solidFill>
                  <a:srgbClr val="009900"/>
                </a:solidFill>
              </a:rPr>
              <a:t>Daily Demand</a:t>
            </a:r>
          </a:p>
        </p:txBody>
      </p:sp>
      <p:sp>
        <p:nvSpPr>
          <p:cNvPr id="6" name="Rectangle 5"/>
          <p:cNvSpPr/>
          <p:nvPr/>
        </p:nvSpPr>
        <p:spPr>
          <a:xfrm>
            <a:off x="7527217" y="2971800"/>
            <a:ext cx="119787" cy="32175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p:cNvSpPr txBox="1"/>
              <p:nvPr/>
            </p:nvSpPr>
            <p:spPr>
              <a:xfrm>
                <a:off x="381000" y="3543080"/>
                <a:ext cx="4268220" cy="495520"/>
              </a:xfrm>
              <a:prstGeom prst="rect">
                <a:avLst/>
              </a:prstGeom>
              <a:solidFill>
                <a:schemeClr val="bg1">
                  <a:lumMod val="85000"/>
                </a:schemeClr>
              </a:solidFill>
            </p:spPr>
            <p:txBody>
              <a:bodyPr wrap="none" rtlCol="0">
                <a:spAutoFit/>
              </a:bodyPr>
              <a:lstStyle/>
              <a:p>
                <a14:m>
                  <m:oMath xmlns:m="http://schemas.openxmlformats.org/officeDocument/2006/math">
                    <m:sSub>
                      <m:sSubPr>
                        <m:ctrlPr>
                          <a:rPr lang="en-US"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𝝁</m:t>
                        </m:r>
                      </m:e>
                      <m:sub>
                        <m:r>
                          <a:rPr lang="en-US" b="1" i="1" smtClean="0">
                            <a:latin typeface="Cambria Math" panose="02040503050406030204" pitchFamily="18" charset="0"/>
                            <a:ea typeface="Cambria Math" panose="02040503050406030204" pitchFamily="18" charset="0"/>
                          </a:rPr>
                          <m:t>𝒚</m:t>
                        </m:r>
                      </m:sub>
                    </m:sSub>
                    <m:r>
                      <a:rPr lang="en-US" b="1" i="1" smtClean="0">
                        <a:latin typeface="Cambria Math" panose="02040503050406030204" pitchFamily="18" charset="0"/>
                        <a:ea typeface="Cambria Math" panose="02040503050406030204" pitchFamily="18" charset="0"/>
                      </a:rPr>
                      <m:t>=</m:t>
                    </m:r>
                    <m:sSub>
                      <m:sSubPr>
                        <m:ctrlPr>
                          <a:rPr lang="en-US"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𝝁</m:t>
                        </m:r>
                      </m:e>
                      <m:sub>
                        <m:r>
                          <a:rPr lang="en-US" b="1" i="1" smtClean="0">
                            <a:latin typeface="Cambria Math" panose="02040503050406030204" pitchFamily="18" charset="0"/>
                            <a:ea typeface="Cambria Math" panose="02040503050406030204" pitchFamily="18" charset="0"/>
                          </a:rPr>
                          <m:t>𝒘</m:t>
                        </m:r>
                      </m:sub>
                    </m:sSub>
                    <m:r>
                      <a:rPr lang="en-US" b="1" i="1" smtClean="0">
                        <a:latin typeface="Cambria Math" panose="02040503050406030204" pitchFamily="18" charset="0"/>
                        <a:ea typeface="Cambria Math" panose="02040503050406030204" pitchFamily="18" charset="0"/>
                      </a:rPr>
                      <m:t>+</m:t>
                    </m:r>
                    <m:sSub>
                      <m:sSubPr>
                        <m:ctrlPr>
                          <a:rPr lang="en-US" b="1"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𝝁</m:t>
                        </m:r>
                      </m:e>
                      <m:sub>
                        <m:r>
                          <a:rPr lang="en-US" b="1" i="1" smtClean="0">
                            <a:latin typeface="Cambria Math" panose="02040503050406030204" pitchFamily="18" charset="0"/>
                            <a:ea typeface="Cambria Math" panose="02040503050406030204" pitchFamily="18" charset="0"/>
                          </a:rPr>
                          <m:t>𝒘</m:t>
                        </m:r>
                      </m:sub>
                    </m:sSub>
                  </m:oMath>
                </a14:m>
                <a:r>
                  <a:rPr lang="en-US" b="1" dirty="0"/>
                  <a:t>+…+</a:t>
                </a:r>
                <a14:m>
                  <m:oMath xmlns:m="http://schemas.openxmlformats.org/officeDocument/2006/math">
                    <m:sSub>
                      <m:sSubPr>
                        <m:ctrlPr>
                          <a:rPr lang="en-US" b="1"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𝝁</m:t>
                        </m:r>
                      </m:e>
                      <m:sub>
                        <m:r>
                          <a:rPr lang="en-US" b="1" i="1" smtClean="0">
                            <a:latin typeface="Cambria Math" panose="02040503050406030204" pitchFamily="18" charset="0"/>
                            <a:ea typeface="Cambria Math" panose="02040503050406030204" pitchFamily="18" charset="0"/>
                          </a:rPr>
                          <m:t>𝒘</m:t>
                        </m:r>
                      </m:sub>
                    </m:sSub>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𝟓𝟐</m:t>
                    </m:r>
                    <m:sSub>
                      <m:sSubPr>
                        <m:ctrlPr>
                          <a:rPr lang="en-US" b="1"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𝝁</m:t>
                        </m:r>
                      </m:e>
                      <m:sub>
                        <m:r>
                          <a:rPr lang="en-US" b="1" i="1">
                            <a:latin typeface="Cambria Math" panose="02040503050406030204" pitchFamily="18" charset="0"/>
                            <a:ea typeface="Cambria Math" panose="02040503050406030204" pitchFamily="18" charset="0"/>
                          </a:rPr>
                          <m:t>𝒘</m:t>
                        </m:r>
                      </m:sub>
                    </m:sSub>
                  </m:oMath>
                </a14:m>
                <a:endParaRPr lang="en-US" b="1" dirty="0"/>
              </a:p>
            </p:txBody>
          </p:sp>
        </mc:Choice>
        <mc:Fallback xmlns="">
          <p:sp>
            <p:nvSpPr>
              <p:cNvPr id="7" name="TextBox 6"/>
              <p:cNvSpPr txBox="1">
                <a:spLocks noRot="1" noChangeAspect="1" noMove="1" noResize="1" noEditPoints="1" noAdjustHandles="1" noChangeArrowheads="1" noChangeShapeType="1" noTextEdit="1"/>
              </p:cNvSpPr>
              <p:nvPr/>
            </p:nvSpPr>
            <p:spPr>
              <a:xfrm>
                <a:off x="381000" y="3543080"/>
                <a:ext cx="4268220" cy="495520"/>
              </a:xfrm>
              <a:prstGeom prst="rect">
                <a:avLst/>
              </a:prstGeom>
              <a:blipFill>
                <a:blip r:embed="rId2"/>
                <a:stretch>
                  <a:fillRect l="-429" t="-9756" b="-1951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81000" y="4978658"/>
                <a:ext cx="6705600" cy="583942"/>
              </a:xfrm>
              <a:prstGeom prst="rect">
                <a:avLst/>
              </a:prstGeom>
              <a:solidFill>
                <a:schemeClr val="bg1">
                  <a:lumMod val="85000"/>
                </a:schemeClr>
              </a:solidFill>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en-US"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𝝈</m:t>
                          </m:r>
                        </m:e>
                        <m:sub>
                          <m:r>
                            <a:rPr lang="en-US" b="1" i="1" smtClean="0">
                              <a:latin typeface="Cambria Math" panose="02040503050406030204" pitchFamily="18" charset="0"/>
                              <a:ea typeface="Cambria Math" panose="02040503050406030204" pitchFamily="18" charset="0"/>
                            </a:rPr>
                            <m:t>𝒚</m:t>
                          </m:r>
                        </m:sub>
                      </m:sSub>
                      <m:r>
                        <a:rPr lang="en-US" b="1" i="1" smtClean="0">
                          <a:latin typeface="Cambria Math" panose="02040503050406030204" pitchFamily="18" charset="0"/>
                          <a:ea typeface="Cambria Math" panose="02040503050406030204" pitchFamily="18" charset="0"/>
                        </a:rPr>
                        <m:t>=</m:t>
                      </m:r>
                      <m:rad>
                        <m:radPr>
                          <m:degHide m:val="on"/>
                          <m:ctrlPr>
                            <a:rPr lang="en-US" b="1" i="1" smtClean="0">
                              <a:latin typeface="Cambria Math" panose="02040503050406030204" pitchFamily="18" charset="0"/>
                              <a:ea typeface="Cambria Math" panose="02040503050406030204" pitchFamily="18" charset="0"/>
                            </a:rPr>
                          </m:ctrlPr>
                        </m:radPr>
                        <m:deg/>
                        <m:e>
                          <m:sSubSup>
                            <m:sSubSupPr>
                              <m:ctrlPr>
                                <a:rPr lang="en-US" b="1" i="1" smtClean="0">
                                  <a:latin typeface="Cambria Math" panose="02040503050406030204" pitchFamily="18" charset="0"/>
                                  <a:ea typeface="Cambria Math" panose="02040503050406030204" pitchFamily="18" charset="0"/>
                                </a:rPr>
                              </m:ctrlPr>
                            </m:sSubSupPr>
                            <m:e>
                              <m:r>
                                <a:rPr lang="en-US" b="1" i="1" smtClean="0">
                                  <a:latin typeface="Cambria Math" panose="02040503050406030204" pitchFamily="18" charset="0"/>
                                  <a:ea typeface="Cambria Math" panose="02040503050406030204" pitchFamily="18" charset="0"/>
                                </a:rPr>
                                <m:t>𝝈</m:t>
                              </m:r>
                            </m:e>
                            <m:sub>
                              <m:r>
                                <a:rPr lang="en-US" b="1" i="1" smtClean="0">
                                  <a:latin typeface="Cambria Math" panose="02040503050406030204" pitchFamily="18" charset="0"/>
                                  <a:ea typeface="Cambria Math" panose="02040503050406030204" pitchFamily="18" charset="0"/>
                                </a:rPr>
                                <m:t>𝒘</m:t>
                              </m:r>
                            </m:sub>
                            <m:sup>
                              <m:r>
                                <a:rPr lang="en-US" b="1" i="1" smtClean="0">
                                  <a:latin typeface="Cambria Math" panose="02040503050406030204" pitchFamily="18" charset="0"/>
                                  <a:ea typeface="Cambria Math" panose="02040503050406030204" pitchFamily="18" charset="0"/>
                                </a:rPr>
                                <m:t>𝟐</m:t>
                              </m:r>
                            </m:sup>
                          </m:sSubSup>
                          <m:r>
                            <a:rPr lang="en-US" b="1" i="1" smtClean="0">
                              <a:latin typeface="Cambria Math" panose="02040503050406030204" pitchFamily="18" charset="0"/>
                              <a:ea typeface="Cambria Math" panose="02040503050406030204" pitchFamily="18" charset="0"/>
                            </a:rPr>
                            <m:t>+</m:t>
                          </m:r>
                          <m:sSubSup>
                            <m:sSubSupPr>
                              <m:ctrlPr>
                                <a:rPr lang="en-US" b="1" i="1">
                                  <a:latin typeface="Cambria Math" panose="02040503050406030204" pitchFamily="18" charset="0"/>
                                  <a:ea typeface="Cambria Math" panose="02040503050406030204" pitchFamily="18" charset="0"/>
                                </a:rPr>
                              </m:ctrlPr>
                            </m:sSubSupPr>
                            <m:e>
                              <m:r>
                                <a:rPr lang="en-US" b="1" i="1">
                                  <a:latin typeface="Cambria Math" panose="02040503050406030204" pitchFamily="18" charset="0"/>
                                  <a:ea typeface="Cambria Math" panose="02040503050406030204" pitchFamily="18" charset="0"/>
                                </a:rPr>
                                <m:t>𝝈</m:t>
                              </m:r>
                            </m:e>
                            <m:sub>
                              <m:r>
                                <a:rPr lang="en-US" b="1" i="1" smtClean="0">
                                  <a:latin typeface="Cambria Math" panose="02040503050406030204" pitchFamily="18" charset="0"/>
                                  <a:ea typeface="Cambria Math" panose="02040503050406030204" pitchFamily="18" charset="0"/>
                                </a:rPr>
                                <m:t>𝒘</m:t>
                              </m:r>
                            </m:sub>
                            <m:sup>
                              <m:r>
                                <a:rPr lang="en-US" b="1" i="1">
                                  <a:latin typeface="Cambria Math" panose="02040503050406030204" pitchFamily="18" charset="0"/>
                                  <a:ea typeface="Cambria Math" panose="02040503050406030204" pitchFamily="18" charset="0"/>
                                </a:rPr>
                                <m:t>𝟐</m:t>
                              </m:r>
                            </m:sup>
                          </m:sSubSup>
                          <m:r>
                            <a:rPr lang="en-US" b="1" i="1" smtClean="0">
                              <a:latin typeface="Cambria Math" panose="02040503050406030204" pitchFamily="18" charset="0"/>
                              <a:ea typeface="Cambria Math" panose="02040503050406030204" pitchFamily="18" charset="0"/>
                            </a:rPr>
                            <m:t>+…+</m:t>
                          </m:r>
                          <m:sSubSup>
                            <m:sSubSupPr>
                              <m:ctrlPr>
                                <a:rPr lang="en-US" b="1" i="1">
                                  <a:latin typeface="Cambria Math" panose="02040503050406030204" pitchFamily="18" charset="0"/>
                                  <a:ea typeface="Cambria Math" panose="02040503050406030204" pitchFamily="18" charset="0"/>
                                </a:rPr>
                              </m:ctrlPr>
                            </m:sSubSupPr>
                            <m:e>
                              <m:r>
                                <a:rPr lang="en-US" b="1" i="1">
                                  <a:latin typeface="Cambria Math" panose="02040503050406030204" pitchFamily="18" charset="0"/>
                                  <a:ea typeface="Cambria Math" panose="02040503050406030204" pitchFamily="18" charset="0"/>
                                </a:rPr>
                                <m:t>𝝈</m:t>
                              </m:r>
                            </m:e>
                            <m:sub>
                              <m:r>
                                <a:rPr lang="en-US" b="1" i="1" smtClean="0">
                                  <a:latin typeface="Cambria Math" panose="02040503050406030204" pitchFamily="18" charset="0"/>
                                  <a:ea typeface="Cambria Math" panose="02040503050406030204" pitchFamily="18" charset="0"/>
                                </a:rPr>
                                <m:t>𝒘</m:t>
                              </m:r>
                            </m:sub>
                            <m:sup>
                              <m:r>
                                <a:rPr lang="en-US" b="1" i="1">
                                  <a:latin typeface="Cambria Math" panose="02040503050406030204" pitchFamily="18" charset="0"/>
                                  <a:ea typeface="Cambria Math" panose="02040503050406030204" pitchFamily="18" charset="0"/>
                                </a:rPr>
                                <m:t>𝟐</m:t>
                              </m:r>
                            </m:sup>
                          </m:sSubSup>
                        </m:e>
                      </m:rad>
                      <m:r>
                        <a:rPr lang="en-US" b="1" i="0" smtClean="0">
                          <a:latin typeface="Cambria Math" panose="02040503050406030204" pitchFamily="18" charset="0"/>
                          <a:ea typeface="Cambria Math" panose="02040503050406030204" pitchFamily="18" charset="0"/>
                        </a:rPr>
                        <m:t>=</m:t>
                      </m:r>
                      <m:rad>
                        <m:radPr>
                          <m:degHide m:val="on"/>
                          <m:ctrlPr>
                            <a:rPr lang="en-US" b="1" i="1" smtClean="0">
                              <a:latin typeface="Cambria Math" panose="02040503050406030204" pitchFamily="18" charset="0"/>
                              <a:ea typeface="Cambria Math" panose="02040503050406030204" pitchFamily="18" charset="0"/>
                            </a:rPr>
                          </m:ctrlPr>
                        </m:radPr>
                        <m:deg/>
                        <m:e>
                          <m:sSubSup>
                            <m:sSubSupPr>
                              <m:ctrlPr>
                                <a:rPr lang="en-US" b="1" i="1">
                                  <a:latin typeface="Cambria Math" panose="02040503050406030204" pitchFamily="18" charset="0"/>
                                  <a:ea typeface="Cambria Math" panose="02040503050406030204" pitchFamily="18" charset="0"/>
                                </a:rPr>
                              </m:ctrlPr>
                            </m:sSubSupPr>
                            <m:e>
                              <m:r>
                                <a:rPr lang="en-US" b="1" i="1">
                                  <a:latin typeface="Cambria Math" panose="02040503050406030204" pitchFamily="18" charset="0"/>
                                  <a:ea typeface="Cambria Math" panose="02040503050406030204" pitchFamily="18" charset="0"/>
                                </a:rPr>
                                <m:t>𝝈</m:t>
                              </m:r>
                            </m:e>
                            <m:sub>
                              <m:r>
                                <a:rPr lang="en-US" b="1" i="1">
                                  <a:latin typeface="Cambria Math" panose="02040503050406030204" pitchFamily="18" charset="0"/>
                                  <a:ea typeface="Cambria Math" panose="02040503050406030204" pitchFamily="18" charset="0"/>
                                </a:rPr>
                                <m:t>𝒘</m:t>
                              </m:r>
                            </m:sub>
                            <m:sup>
                              <m:r>
                                <a:rPr lang="en-US" b="1" i="1">
                                  <a:latin typeface="Cambria Math" panose="02040503050406030204" pitchFamily="18" charset="0"/>
                                  <a:ea typeface="Cambria Math" panose="02040503050406030204" pitchFamily="18" charset="0"/>
                                </a:rPr>
                                <m:t>𝟐</m:t>
                              </m:r>
                            </m:sup>
                          </m:sSubSup>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𝟓𝟐</m:t>
                          </m:r>
                        </m:e>
                      </m:rad>
                      <m:r>
                        <a:rPr lang="en-US" b="1" i="1" smtClean="0">
                          <a:latin typeface="Cambria Math" panose="02040503050406030204" pitchFamily="18" charset="0"/>
                          <a:ea typeface="Cambria Math" panose="02040503050406030204" pitchFamily="18" charset="0"/>
                        </a:rPr>
                        <m:t>=</m:t>
                      </m:r>
                      <m:sSub>
                        <m:sSubPr>
                          <m:ctrlPr>
                            <a:rPr lang="en-US" b="1" i="1" smtClean="0">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𝝈</m:t>
                          </m:r>
                        </m:e>
                        <m:sub>
                          <m:r>
                            <a:rPr lang="en-US" b="1" i="1" smtClean="0">
                              <a:latin typeface="Cambria Math" panose="02040503050406030204" pitchFamily="18" charset="0"/>
                              <a:ea typeface="Cambria Math" panose="02040503050406030204" pitchFamily="18" charset="0"/>
                            </a:rPr>
                            <m:t>𝒘</m:t>
                          </m:r>
                        </m:sub>
                      </m:sSub>
                      <m:rad>
                        <m:radPr>
                          <m:degHide m:val="on"/>
                          <m:ctrlPr>
                            <a:rPr lang="en-US" b="1" i="1" smtClean="0">
                              <a:latin typeface="Cambria Math" panose="02040503050406030204" pitchFamily="18" charset="0"/>
                              <a:ea typeface="Cambria Math" panose="02040503050406030204" pitchFamily="18" charset="0"/>
                            </a:rPr>
                          </m:ctrlPr>
                        </m:radPr>
                        <m:deg/>
                        <m:e>
                          <m:r>
                            <a:rPr lang="en-US" b="1" i="1" smtClean="0">
                              <a:latin typeface="Cambria Math" panose="02040503050406030204" pitchFamily="18" charset="0"/>
                              <a:ea typeface="Cambria Math" panose="02040503050406030204" pitchFamily="18" charset="0"/>
                            </a:rPr>
                            <m:t>𝟓𝟐</m:t>
                          </m:r>
                        </m:e>
                      </m:rad>
                    </m:oMath>
                  </m:oMathPara>
                </a14:m>
                <a:endParaRPr lang="en-US" b="1" dirty="0"/>
              </a:p>
            </p:txBody>
          </p:sp>
        </mc:Choice>
        <mc:Fallback xmlns="">
          <p:sp>
            <p:nvSpPr>
              <p:cNvPr id="8" name="TextBox 7"/>
              <p:cNvSpPr txBox="1">
                <a:spLocks noRot="1" noChangeAspect="1" noMove="1" noResize="1" noEditPoints="1" noAdjustHandles="1" noChangeArrowheads="1" noChangeShapeType="1" noTextEdit="1"/>
              </p:cNvSpPr>
              <p:nvPr/>
            </p:nvSpPr>
            <p:spPr>
              <a:xfrm>
                <a:off x="381000" y="4978658"/>
                <a:ext cx="6705600" cy="58394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81000" y="4114800"/>
                <a:ext cx="3794437" cy="786177"/>
              </a:xfrm>
              <a:prstGeom prst="rect">
                <a:avLst/>
              </a:prstGeom>
              <a:solidFill>
                <a:schemeClr val="accent6">
                  <a:lumMod val="20000"/>
                  <a:lumOff val="80000"/>
                </a:schemeClr>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𝝁</m:t>
                          </m:r>
                        </m:e>
                        <m:sub>
                          <m:r>
                            <a:rPr lang="en-US" b="1" i="1">
                              <a:latin typeface="Cambria Math" panose="02040503050406030204" pitchFamily="18" charset="0"/>
                              <a:ea typeface="Cambria Math" panose="02040503050406030204" pitchFamily="18" charset="0"/>
                            </a:rPr>
                            <m:t>𝒘</m:t>
                          </m:r>
                        </m:sub>
                      </m:sSub>
                      <m:r>
                        <a:rPr lang="en-US" b="1" i="1" smtClean="0">
                          <a:latin typeface="Cambria Math" panose="02040503050406030204" pitchFamily="18" charset="0"/>
                          <a:ea typeface="Cambria Math" panose="02040503050406030204" pitchFamily="18" charset="0"/>
                        </a:rPr>
                        <m:t>=</m:t>
                      </m:r>
                      <m:f>
                        <m:fPr>
                          <m:ctrlPr>
                            <a:rPr lang="en-US" b="1" i="1" smtClean="0">
                              <a:latin typeface="Cambria Math" panose="02040503050406030204" pitchFamily="18" charset="0"/>
                              <a:ea typeface="Cambria Math" panose="02040503050406030204" pitchFamily="18" charset="0"/>
                            </a:rPr>
                          </m:ctrlPr>
                        </m:fPr>
                        <m:num>
                          <m:sSub>
                            <m:sSubPr>
                              <m:ctrlPr>
                                <a:rPr lang="en-US" b="1"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𝝁</m:t>
                              </m:r>
                            </m:e>
                            <m:sub>
                              <m:r>
                                <a:rPr lang="en-US" b="1" i="1">
                                  <a:latin typeface="Cambria Math" panose="02040503050406030204" pitchFamily="18" charset="0"/>
                                  <a:ea typeface="Cambria Math" panose="02040503050406030204" pitchFamily="18" charset="0"/>
                                </a:rPr>
                                <m:t>𝒚</m:t>
                              </m:r>
                            </m:sub>
                          </m:sSub>
                        </m:num>
                        <m:den>
                          <m:r>
                            <a:rPr lang="en-US" b="1" i="1" smtClean="0">
                              <a:latin typeface="Cambria Math" panose="02040503050406030204" pitchFamily="18" charset="0"/>
                              <a:ea typeface="Cambria Math" panose="02040503050406030204" pitchFamily="18" charset="0"/>
                            </a:rPr>
                            <m:t>𝟓𝟐</m:t>
                          </m:r>
                        </m:den>
                      </m:f>
                      <m:r>
                        <a:rPr lang="en-US" b="1" i="1" smtClean="0">
                          <a:latin typeface="Cambria Math" panose="02040503050406030204" pitchFamily="18" charset="0"/>
                          <a:ea typeface="Cambria Math" panose="02040503050406030204" pitchFamily="18" charset="0"/>
                        </a:rPr>
                        <m:t>=</m:t>
                      </m:r>
                      <m:f>
                        <m:fPr>
                          <m:ctrlPr>
                            <a:rPr lang="en-US" b="1" i="1" smtClean="0">
                              <a:latin typeface="Cambria Math" panose="02040503050406030204" pitchFamily="18" charset="0"/>
                              <a:ea typeface="Cambria Math" panose="02040503050406030204" pitchFamily="18" charset="0"/>
                            </a:rPr>
                          </m:ctrlPr>
                        </m:fPr>
                        <m:num>
                          <m:r>
                            <a:rPr lang="en-US" b="1" i="1" smtClean="0">
                              <a:latin typeface="Cambria Math" panose="02040503050406030204" pitchFamily="18" charset="0"/>
                              <a:ea typeface="Cambria Math" panose="02040503050406030204" pitchFamily="18" charset="0"/>
                            </a:rPr>
                            <m:t>𝟏𝟎𝟎𝟎</m:t>
                          </m:r>
                        </m:num>
                        <m:den>
                          <m:r>
                            <a:rPr lang="en-US" b="1" i="1" smtClean="0">
                              <a:latin typeface="Cambria Math" panose="02040503050406030204" pitchFamily="18" charset="0"/>
                              <a:ea typeface="Cambria Math" panose="02040503050406030204" pitchFamily="18" charset="0"/>
                            </a:rPr>
                            <m:t>𝟓𝟐</m:t>
                          </m:r>
                        </m:den>
                      </m:f>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𝟏𝟗</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𝟐𝟑</m:t>
                      </m:r>
                    </m:oMath>
                  </m:oMathPara>
                </a14:m>
                <a:endParaRPr lang="en-US" sz="2800" b="1" i="1" dirty="0">
                  <a:latin typeface="Cambria Math" panose="02040503050406030204" pitchFamily="18" charset="0"/>
                  <a:ea typeface="Cambria Math" panose="02040503050406030204" pitchFamily="18"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381000" y="4114800"/>
                <a:ext cx="3794437" cy="78617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381000" y="5647864"/>
                <a:ext cx="3661643" cy="862800"/>
              </a:xfrm>
              <a:prstGeom prst="rect">
                <a:avLst/>
              </a:prstGeom>
              <a:solidFill>
                <a:schemeClr val="accent6">
                  <a:lumMod val="20000"/>
                  <a:lumOff val="80000"/>
                </a:schemeClr>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𝝈</m:t>
                          </m:r>
                        </m:e>
                        <m:sub>
                          <m:r>
                            <a:rPr lang="en-US" b="1" i="1" smtClean="0">
                              <a:latin typeface="Cambria Math" panose="02040503050406030204" pitchFamily="18" charset="0"/>
                              <a:ea typeface="Cambria Math" panose="02040503050406030204" pitchFamily="18" charset="0"/>
                            </a:rPr>
                            <m:t>𝒘</m:t>
                          </m:r>
                        </m:sub>
                      </m:sSub>
                      <m:r>
                        <a:rPr lang="en-US" b="1" i="1" smtClean="0">
                          <a:latin typeface="Cambria Math" panose="02040503050406030204" pitchFamily="18" charset="0"/>
                          <a:ea typeface="Cambria Math" panose="02040503050406030204" pitchFamily="18" charset="0"/>
                        </a:rPr>
                        <m:t>=</m:t>
                      </m:r>
                      <m:f>
                        <m:fPr>
                          <m:ctrlPr>
                            <a:rPr lang="en-US" b="1" i="1" smtClean="0">
                              <a:latin typeface="Cambria Math" panose="02040503050406030204" pitchFamily="18" charset="0"/>
                              <a:ea typeface="Cambria Math" panose="02040503050406030204" pitchFamily="18" charset="0"/>
                            </a:rPr>
                          </m:ctrlPr>
                        </m:fPr>
                        <m:num>
                          <m:sSub>
                            <m:sSubPr>
                              <m:ctrlPr>
                                <a:rPr lang="en-US" b="1" i="1" smtClean="0">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𝝈</m:t>
                              </m:r>
                            </m:e>
                            <m:sub>
                              <m:r>
                                <a:rPr lang="en-US" b="1" i="1" smtClean="0">
                                  <a:latin typeface="Cambria Math" panose="02040503050406030204" pitchFamily="18" charset="0"/>
                                  <a:ea typeface="Cambria Math" panose="02040503050406030204" pitchFamily="18" charset="0"/>
                                </a:rPr>
                                <m:t>𝒚</m:t>
                              </m:r>
                            </m:sub>
                          </m:sSub>
                        </m:num>
                        <m:den>
                          <m:rad>
                            <m:radPr>
                              <m:degHide m:val="on"/>
                              <m:ctrlPr>
                                <a:rPr lang="en-US" b="1" i="1" smtClean="0">
                                  <a:latin typeface="Cambria Math" panose="02040503050406030204" pitchFamily="18" charset="0"/>
                                  <a:ea typeface="Cambria Math" panose="02040503050406030204" pitchFamily="18" charset="0"/>
                                </a:rPr>
                              </m:ctrlPr>
                            </m:radPr>
                            <m:deg/>
                            <m:e>
                              <m:r>
                                <a:rPr lang="en-US" b="1" i="1" smtClean="0">
                                  <a:latin typeface="Cambria Math" panose="02040503050406030204" pitchFamily="18" charset="0"/>
                                  <a:ea typeface="Cambria Math" panose="02040503050406030204" pitchFamily="18" charset="0"/>
                                </a:rPr>
                                <m:t>𝟓𝟐</m:t>
                              </m:r>
                            </m:e>
                          </m:rad>
                        </m:den>
                      </m:f>
                      <m:r>
                        <a:rPr lang="en-US" b="1" i="0" smtClean="0">
                          <a:latin typeface="Cambria Math" panose="02040503050406030204" pitchFamily="18" charset="0"/>
                          <a:ea typeface="Cambria Math" panose="02040503050406030204" pitchFamily="18" charset="0"/>
                        </a:rPr>
                        <m:t>=</m:t>
                      </m:r>
                      <m:f>
                        <m:fPr>
                          <m:ctrlPr>
                            <a:rPr lang="en-US" b="1" i="1" smtClean="0">
                              <a:latin typeface="Cambria Math" panose="02040503050406030204" pitchFamily="18" charset="0"/>
                              <a:ea typeface="Cambria Math" panose="02040503050406030204" pitchFamily="18" charset="0"/>
                            </a:rPr>
                          </m:ctrlPr>
                        </m:fPr>
                        <m:num>
                          <m:r>
                            <a:rPr lang="en-US" b="1" i="0" smtClean="0">
                              <a:latin typeface="Cambria Math" panose="02040503050406030204" pitchFamily="18" charset="0"/>
                              <a:ea typeface="Cambria Math" panose="02040503050406030204" pitchFamily="18" charset="0"/>
                            </a:rPr>
                            <m:t>𝟏𝟓𝟎</m:t>
                          </m:r>
                        </m:num>
                        <m:den>
                          <m:rad>
                            <m:radPr>
                              <m:degHide m:val="on"/>
                              <m:ctrlPr>
                                <a:rPr lang="en-US" b="1" i="1" smtClean="0">
                                  <a:latin typeface="Cambria Math" panose="02040503050406030204" pitchFamily="18" charset="0"/>
                                  <a:ea typeface="Cambria Math" panose="02040503050406030204" pitchFamily="18" charset="0"/>
                                </a:rPr>
                              </m:ctrlPr>
                            </m:radPr>
                            <m:deg/>
                            <m:e>
                              <m:r>
                                <a:rPr lang="en-US" b="1" i="1" smtClean="0">
                                  <a:latin typeface="Cambria Math" panose="02040503050406030204" pitchFamily="18" charset="0"/>
                                  <a:ea typeface="Cambria Math" panose="02040503050406030204" pitchFamily="18" charset="0"/>
                                </a:rPr>
                                <m:t>𝟓𝟐</m:t>
                              </m:r>
                            </m:e>
                          </m:rad>
                        </m:den>
                      </m:f>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𝟐𝟎</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𝟖</m:t>
                      </m:r>
                    </m:oMath>
                  </m:oMathPara>
                </a14:m>
                <a:endParaRPr lang="en-US" b="1" dirty="0"/>
              </a:p>
            </p:txBody>
          </p:sp>
        </mc:Choice>
        <mc:Fallback xmlns="">
          <p:sp>
            <p:nvSpPr>
              <p:cNvPr id="10" name="TextBox 9"/>
              <p:cNvSpPr txBox="1">
                <a:spLocks noRot="1" noChangeAspect="1" noMove="1" noResize="1" noEditPoints="1" noAdjustHandles="1" noChangeArrowheads="1" noChangeShapeType="1" noTextEdit="1"/>
              </p:cNvSpPr>
              <p:nvPr/>
            </p:nvSpPr>
            <p:spPr>
              <a:xfrm>
                <a:off x="381000" y="5647864"/>
                <a:ext cx="3661643" cy="86280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8001000" y="3862023"/>
                <a:ext cx="3794437" cy="786177"/>
              </a:xfrm>
              <a:prstGeom prst="rect">
                <a:avLst/>
              </a:prstGeom>
              <a:solidFill>
                <a:schemeClr val="accent6">
                  <a:lumMod val="20000"/>
                  <a:lumOff val="80000"/>
                </a:schemeClr>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𝝁</m:t>
                          </m:r>
                        </m:e>
                        <m:sub>
                          <m:r>
                            <a:rPr lang="en-US" b="1" i="1" smtClean="0">
                              <a:latin typeface="Cambria Math" panose="02040503050406030204" pitchFamily="18" charset="0"/>
                              <a:ea typeface="Cambria Math" panose="02040503050406030204" pitchFamily="18" charset="0"/>
                            </a:rPr>
                            <m:t>𝒅</m:t>
                          </m:r>
                        </m:sub>
                      </m:sSub>
                      <m:r>
                        <a:rPr lang="en-US" b="1" i="1" smtClean="0">
                          <a:latin typeface="Cambria Math" panose="02040503050406030204" pitchFamily="18" charset="0"/>
                          <a:ea typeface="Cambria Math" panose="02040503050406030204" pitchFamily="18" charset="0"/>
                        </a:rPr>
                        <m:t>=</m:t>
                      </m:r>
                      <m:f>
                        <m:fPr>
                          <m:ctrlPr>
                            <a:rPr lang="en-US" b="1" i="1" smtClean="0">
                              <a:latin typeface="Cambria Math" panose="02040503050406030204" pitchFamily="18" charset="0"/>
                              <a:ea typeface="Cambria Math" panose="02040503050406030204" pitchFamily="18" charset="0"/>
                            </a:rPr>
                          </m:ctrlPr>
                        </m:fPr>
                        <m:num>
                          <m:sSub>
                            <m:sSubPr>
                              <m:ctrlPr>
                                <a:rPr lang="en-US" b="1"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𝝁</m:t>
                              </m:r>
                            </m:e>
                            <m:sub>
                              <m:r>
                                <a:rPr lang="en-US" b="1" i="1">
                                  <a:latin typeface="Cambria Math" panose="02040503050406030204" pitchFamily="18" charset="0"/>
                                  <a:ea typeface="Cambria Math" panose="02040503050406030204" pitchFamily="18" charset="0"/>
                                </a:rPr>
                                <m:t>𝒚</m:t>
                              </m:r>
                            </m:sub>
                          </m:sSub>
                        </m:num>
                        <m:den>
                          <m:r>
                            <a:rPr lang="en-US" b="1" i="1" smtClean="0">
                              <a:latin typeface="Cambria Math" panose="02040503050406030204" pitchFamily="18" charset="0"/>
                              <a:ea typeface="Cambria Math" panose="02040503050406030204" pitchFamily="18" charset="0"/>
                            </a:rPr>
                            <m:t>𝟑𝟔𝟓</m:t>
                          </m:r>
                        </m:den>
                      </m:f>
                      <m:r>
                        <a:rPr lang="en-US" b="1" i="1" smtClean="0">
                          <a:latin typeface="Cambria Math" panose="02040503050406030204" pitchFamily="18" charset="0"/>
                          <a:ea typeface="Cambria Math" panose="02040503050406030204" pitchFamily="18" charset="0"/>
                        </a:rPr>
                        <m:t>=</m:t>
                      </m:r>
                      <m:f>
                        <m:fPr>
                          <m:ctrlPr>
                            <a:rPr lang="en-US" b="1" i="1" smtClean="0">
                              <a:latin typeface="Cambria Math" panose="02040503050406030204" pitchFamily="18" charset="0"/>
                              <a:ea typeface="Cambria Math" panose="02040503050406030204" pitchFamily="18" charset="0"/>
                            </a:rPr>
                          </m:ctrlPr>
                        </m:fPr>
                        <m:num>
                          <m:r>
                            <a:rPr lang="en-US" b="1" i="1" smtClean="0">
                              <a:latin typeface="Cambria Math" panose="02040503050406030204" pitchFamily="18" charset="0"/>
                              <a:ea typeface="Cambria Math" panose="02040503050406030204" pitchFamily="18" charset="0"/>
                            </a:rPr>
                            <m:t>𝟏𝟎𝟎𝟎</m:t>
                          </m:r>
                        </m:num>
                        <m:den>
                          <m:r>
                            <a:rPr lang="en-US" b="1" i="1" smtClean="0">
                              <a:latin typeface="Cambria Math" panose="02040503050406030204" pitchFamily="18" charset="0"/>
                              <a:ea typeface="Cambria Math" panose="02040503050406030204" pitchFamily="18" charset="0"/>
                            </a:rPr>
                            <m:t>𝟑𝟔𝟓</m:t>
                          </m:r>
                        </m:den>
                      </m:f>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𝟐</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𝟕𝟒</m:t>
                      </m:r>
                    </m:oMath>
                  </m:oMathPara>
                </a14:m>
                <a:endParaRPr lang="en-US" sz="2800" b="1" i="1" dirty="0">
                  <a:latin typeface="Cambria Math" panose="02040503050406030204" pitchFamily="18" charset="0"/>
                  <a:ea typeface="Cambria Math" panose="02040503050406030204" pitchFamily="18"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8001000" y="3862023"/>
                <a:ext cx="3794437" cy="78617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8001000" y="4922501"/>
                <a:ext cx="4030334" cy="862800"/>
              </a:xfrm>
              <a:prstGeom prst="rect">
                <a:avLst/>
              </a:prstGeom>
              <a:solidFill>
                <a:schemeClr val="accent6">
                  <a:lumMod val="20000"/>
                  <a:lumOff val="80000"/>
                </a:schemeClr>
              </a:solid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𝝈</m:t>
                          </m:r>
                        </m:e>
                        <m:sub>
                          <m:r>
                            <a:rPr lang="en-US" b="1" i="1" smtClean="0">
                              <a:latin typeface="Cambria Math" panose="02040503050406030204" pitchFamily="18" charset="0"/>
                              <a:ea typeface="Cambria Math" panose="02040503050406030204" pitchFamily="18" charset="0"/>
                            </a:rPr>
                            <m:t>𝒅</m:t>
                          </m:r>
                        </m:sub>
                      </m:sSub>
                      <m:r>
                        <a:rPr lang="en-US" b="1" i="1" smtClean="0">
                          <a:latin typeface="Cambria Math" panose="02040503050406030204" pitchFamily="18" charset="0"/>
                          <a:ea typeface="Cambria Math" panose="02040503050406030204" pitchFamily="18" charset="0"/>
                        </a:rPr>
                        <m:t>=</m:t>
                      </m:r>
                      <m:f>
                        <m:fPr>
                          <m:ctrlPr>
                            <a:rPr lang="en-US" b="1" i="1" smtClean="0">
                              <a:latin typeface="Cambria Math" panose="02040503050406030204" pitchFamily="18" charset="0"/>
                              <a:ea typeface="Cambria Math" panose="02040503050406030204" pitchFamily="18" charset="0"/>
                            </a:rPr>
                          </m:ctrlPr>
                        </m:fPr>
                        <m:num>
                          <m:sSub>
                            <m:sSubPr>
                              <m:ctrlPr>
                                <a:rPr lang="en-US" b="1" i="1" smtClean="0">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𝝈</m:t>
                              </m:r>
                            </m:e>
                            <m:sub>
                              <m:r>
                                <a:rPr lang="en-US" b="1" i="1" smtClean="0">
                                  <a:latin typeface="Cambria Math" panose="02040503050406030204" pitchFamily="18" charset="0"/>
                                  <a:ea typeface="Cambria Math" panose="02040503050406030204" pitchFamily="18" charset="0"/>
                                </a:rPr>
                                <m:t>𝒚</m:t>
                              </m:r>
                            </m:sub>
                          </m:sSub>
                        </m:num>
                        <m:den>
                          <m:rad>
                            <m:radPr>
                              <m:degHide m:val="on"/>
                              <m:ctrlPr>
                                <a:rPr lang="en-US" b="1" i="1" smtClean="0">
                                  <a:latin typeface="Cambria Math" panose="02040503050406030204" pitchFamily="18" charset="0"/>
                                  <a:ea typeface="Cambria Math" panose="02040503050406030204" pitchFamily="18" charset="0"/>
                                </a:rPr>
                              </m:ctrlPr>
                            </m:radPr>
                            <m:deg/>
                            <m:e>
                              <m:r>
                                <a:rPr lang="en-US" b="1" i="1" smtClean="0">
                                  <a:latin typeface="Cambria Math" panose="02040503050406030204" pitchFamily="18" charset="0"/>
                                  <a:ea typeface="Cambria Math" panose="02040503050406030204" pitchFamily="18" charset="0"/>
                                </a:rPr>
                                <m:t>𝟑𝟔𝟓</m:t>
                              </m:r>
                            </m:e>
                          </m:rad>
                        </m:den>
                      </m:f>
                      <m:r>
                        <a:rPr lang="en-US" b="1" i="0" smtClean="0">
                          <a:latin typeface="Cambria Math" panose="02040503050406030204" pitchFamily="18" charset="0"/>
                          <a:ea typeface="Cambria Math" panose="02040503050406030204" pitchFamily="18" charset="0"/>
                        </a:rPr>
                        <m:t>=</m:t>
                      </m:r>
                      <m:f>
                        <m:fPr>
                          <m:ctrlPr>
                            <a:rPr lang="en-US" b="1" i="1" smtClean="0">
                              <a:latin typeface="Cambria Math" panose="02040503050406030204" pitchFamily="18" charset="0"/>
                              <a:ea typeface="Cambria Math" panose="02040503050406030204" pitchFamily="18" charset="0"/>
                            </a:rPr>
                          </m:ctrlPr>
                        </m:fPr>
                        <m:num>
                          <m:r>
                            <a:rPr lang="en-US" b="1" i="0" smtClean="0">
                              <a:latin typeface="Cambria Math" panose="02040503050406030204" pitchFamily="18" charset="0"/>
                              <a:ea typeface="Cambria Math" panose="02040503050406030204" pitchFamily="18" charset="0"/>
                            </a:rPr>
                            <m:t>𝟏𝟓𝟎</m:t>
                          </m:r>
                        </m:num>
                        <m:den>
                          <m:rad>
                            <m:radPr>
                              <m:degHide m:val="on"/>
                              <m:ctrlPr>
                                <a:rPr lang="en-US" b="1" i="1" smtClean="0">
                                  <a:latin typeface="Cambria Math" panose="02040503050406030204" pitchFamily="18" charset="0"/>
                                  <a:ea typeface="Cambria Math" panose="02040503050406030204" pitchFamily="18" charset="0"/>
                                </a:rPr>
                              </m:ctrlPr>
                            </m:radPr>
                            <m:deg/>
                            <m:e>
                              <m:r>
                                <a:rPr lang="en-US" b="1" i="1" smtClean="0">
                                  <a:latin typeface="Cambria Math" panose="02040503050406030204" pitchFamily="18" charset="0"/>
                                  <a:ea typeface="Cambria Math" panose="02040503050406030204" pitchFamily="18" charset="0"/>
                                </a:rPr>
                                <m:t>𝟑𝟔𝟓</m:t>
                              </m:r>
                            </m:e>
                          </m:rad>
                        </m:den>
                      </m:f>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𝟕</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𝟖𝟓</m:t>
                      </m:r>
                    </m:oMath>
                  </m:oMathPara>
                </a14:m>
                <a:endParaRPr lang="en-US" b="1" dirty="0"/>
              </a:p>
            </p:txBody>
          </p:sp>
        </mc:Choice>
        <mc:Fallback xmlns="">
          <p:sp>
            <p:nvSpPr>
              <p:cNvPr id="12" name="TextBox 11"/>
              <p:cNvSpPr txBox="1">
                <a:spLocks noRot="1" noChangeAspect="1" noMove="1" noResize="1" noEditPoints="1" noAdjustHandles="1" noChangeArrowheads="1" noChangeShapeType="1" noTextEdit="1"/>
              </p:cNvSpPr>
              <p:nvPr/>
            </p:nvSpPr>
            <p:spPr>
              <a:xfrm>
                <a:off x="8001000" y="4922501"/>
                <a:ext cx="4030334" cy="862800"/>
              </a:xfrm>
              <a:prstGeom prst="rect">
                <a:avLst/>
              </a:prstGeom>
              <a:blipFill>
                <a:blip r:embed="rId7"/>
                <a:stretch>
                  <a:fillRect/>
                </a:stretch>
              </a:blipFill>
            </p:spPr>
            <p:txBody>
              <a:bodyPr/>
              <a:lstStyle/>
              <a:p>
                <a:r>
                  <a:rPr lang="en-US">
                    <a:noFill/>
                  </a:rPr>
                  <a:t> </a:t>
                </a:r>
              </a:p>
            </p:txBody>
          </p:sp>
        </mc:Fallback>
      </mc:AlternateContent>
      <p:sp>
        <p:nvSpPr>
          <p:cNvPr id="2" name="TextBox 1"/>
          <p:cNvSpPr txBox="1"/>
          <p:nvPr/>
        </p:nvSpPr>
        <p:spPr>
          <a:xfrm>
            <a:off x="4343400" y="6415157"/>
            <a:ext cx="4435894" cy="369332"/>
          </a:xfrm>
          <a:prstGeom prst="rect">
            <a:avLst/>
          </a:prstGeom>
          <a:noFill/>
        </p:spPr>
        <p:txBody>
          <a:bodyPr wrap="none" rtlCol="0">
            <a:spAutoFit/>
          </a:bodyPr>
          <a:lstStyle/>
          <a:p>
            <a:r>
              <a:rPr lang="en-US" sz="1800" b="1" i="1" dirty="0">
                <a:solidFill>
                  <a:srgbClr val="FF0000"/>
                </a:solidFill>
              </a:rPr>
              <a:t>Subscripts: y = year, w = week, d = day</a:t>
            </a:r>
          </a:p>
        </p:txBody>
      </p:sp>
    </p:spTree>
    <p:extLst>
      <p:ext uri="{BB962C8B-B14F-4D97-AF65-F5344CB8AC3E}">
        <p14:creationId xmlns:p14="http://schemas.microsoft.com/office/powerpoint/2010/main" val="763551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0-#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957423" y="609600"/>
            <a:ext cx="7832402" cy="769441"/>
          </a:xfrm>
          <a:prstGeom prst="rect">
            <a:avLst/>
          </a:prstGeom>
          <a:noFill/>
          <a:ln w="9525">
            <a:noFill/>
            <a:miter lim="800000"/>
            <a:headEnd/>
            <a:tailEnd/>
          </a:ln>
        </p:spPr>
        <p:txBody>
          <a:bodyPr wrap="none">
            <a:spAutoFit/>
          </a:bodyPr>
          <a:lstStyle/>
          <a:p>
            <a:pPr algn="ctr"/>
            <a:r>
              <a:rPr lang="en-US" sz="4400" b="1" dirty="0">
                <a:solidFill>
                  <a:srgbClr val="0000CC"/>
                </a:solidFill>
              </a:rPr>
              <a:t>Key Takeaways: Stat Review</a:t>
            </a:r>
          </a:p>
        </p:txBody>
      </p:sp>
      <p:sp>
        <p:nvSpPr>
          <p:cNvPr id="4" name="TextBox 3"/>
          <p:cNvSpPr txBox="1"/>
          <p:nvPr/>
        </p:nvSpPr>
        <p:spPr>
          <a:xfrm>
            <a:off x="838200" y="1828800"/>
            <a:ext cx="10515600" cy="4616648"/>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800" b="1" dirty="0"/>
              <a:t>Normal distribution is simple yet powerful</a:t>
            </a:r>
          </a:p>
          <a:p>
            <a:pPr marL="800100" lvl="1" indent="-342900">
              <a:spcAft>
                <a:spcPts val="1200"/>
              </a:spcAft>
              <a:buFont typeface="Wingdings" panose="05000000000000000000" pitchFamily="2" charset="2"/>
              <a:buChar char="q"/>
            </a:pPr>
            <a:r>
              <a:rPr lang="en-US" sz="2800" b="1" dirty="0">
                <a:solidFill>
                  <a:srgbClr val="009900"/>
                </a:solidFill>
              </a:rPr>
              <a:t>Allows us to quantify variability</a:t>
            </a:r>
          </a:p>
          <a:p>
            <a:pPr marL="800100" lvl="1" indent="-342900">
              <a:spcAft>
                <a:spcPts val="1200"/>
              </a:spcAft>
              <a:buFont typeface="Wingdings" panose="05000000000000000000" pitchFamily="2" charset="2"/>
              <a:buChar char="q"/>
            </a:pPr>
            <a:r>
              <a:rPr lang="en-US" sz="2800" b="1" dirty="0">
                <a:solidFill>
                  <a:srgbClr val="009900"/>
                </a:solidFill>
              </a:rPr>
              <a:t>End consumer demand is normal</a:t>
            </a:r>
          </a:p>
          <a:p>
            <a:pPr marL="342900" indent="-342900">
              <a:spcAft>
                <a:spcPts val="1200"/>
              </a:spcAft>
              <a:buFont typeface="Arial" panose="020B0604020202020204" pitchFamily="34" charset="0"/>
              <a:buChar char="•"/>
            </a:pPr>
            <a:r>
              <a:rPr lang="en-US" sz="2800" b="1" dirty="0"/>
              <a:t>Computing probabilities using z-table</a:t>
            </a:r>
          </a:p>
          <a:p>
            <a:pPr marL="342900" indent="-342900">
              <a:spcAft>
                <a:spcPts val="1200"/>
              </a:spcAft>
              <a:buFont typeface="Arial" panose="020B0604020202020204" pitchFamily="34" charset="0"/>
              <a:buChar char="•"/>
            </a:pPr>
            <a:r>
              <a:rPr lang="en-US" sz="2800" b="1" dirty="0"/>
              <a:t>Computing probabilities using Excel functions</a:t>
            </a:r>
          </a:p>
          <a:p>
            <a:pPr marL="800100" lvl="1" indent="-342900">
              <a:spcAft>
                <a:spcPts val="1200"/>
              </a:spcAft>
              <a:buFont typeface="Wingdings" panose="05000000000000000000" pitchFamily="2" charset="2"/>
              <a:buChar char="q"/>
            </a:pPr>
            <a:r>
              <a:rPr lang="en-US" sz="2800" b="1" dirty="0">
                <a:solidFill>
                  <a:srgbClr val="009900"/>
                </a:solidFill>
              </a:rPr>
              <a:t>NORMDIST, NORMSDIST, NORMINV, NORMSINV</a:t>
            </a:r>
          </a:p>
          <a:p>
            <a:pPr marL="342900" indent="-342900">
              <a:spcAft>
                <a:spcPts val="1200"/>
              </a:spcAft>
              <a:buFont typeface="Arial" panose="020B0604020202020204" pitchFamily="34" charset="0"/>
              <a:buChar char="•"/>
            </a:pPr>
            <a:r>
              <a:rPr lang="en-US" sz="2800" b="1" dirty="0"/>
              <a:t>Concepts of service level and lead-time</a:t>
            </a:r>
          </a:p>
          <a:p>
            <a:pPr marL="342900" indent="-342900">
              <a:spcAft>
                <a:spcPts val="1200"/>
              </a:spcAft>
              <a:buFont typeface="Arial" panose="020B0604020202020204" pitchFamily="34" charset="0"/>
              <a:buChar char="•"/>
            </a:pPr>
            <a:r>
              <a:rPr lang="en-US" sz="2800" b="1" dirty="0"/>
              <a:t>Adding normal distributions</a:t>
            </a:r>
          </a:p>
        </p:txBody>
      </p:sp>
    </p:spTree>
    <p:extLst>
      <p:ext uri="{BB962C8B-B14F-4D97-AF65-F5344CB8AC3E}">
        <p14:creationId xmlns:p14="http://schemas.microsoft.com/office/powerpoint/2010/main" val="3656334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0" y="2971800"/>
            <a:ext cx="2438400" cy="2438400"/>
          </a:xfrm>
          <a:prstGeom prst="rect">
            <a:avLst/>
          </a:prstGeom>
        </p:spPr>
      </p:pic>
      <p:sp>
        <p:nvSpPr>
          <p:cNvPr id="5122" name="Text Box 3"/>
          <p:cNvSpPr txBox="1">
            <a:spLocks noChangeArrowheads="1"/>
          </p:cNvSpPr>
          <p:nvPr/>
        </p:nvSpPr>
        <p:spPr bwMode="auto">
          <a:xfrm>
            <a:off x="4021138" y="685800"/>
            <a:ext cx="4284663" cy="762000"/>
          </a:xfrm>
          <a:prstGeom prst="rect">
            <a:avLst/>
          </a:prstGeom>
          <a:noFill/>
          <a:ln w="9525">
            <a:noFill/>
            <a:miter lim="800000"/>
            <a:headEnd/>
            <a:tailEnd/>
          </a:ln>
        </p:spPr>
        <p:txBody>
          <a:bodyPr wrap="none">
            <a:spAutoFit/>
          </a:bodyPr>
          <a:lstStyle/>
          <a:p>
            <a:r>
              <a:rPr lang="en-US" sz="4400" b="1" dirty="0">
                <a:solidFill>
                  <a:srgbClr val="0000CC"/>
                </a:solidFill>
              </a:rPr>
              <a:t>Lecture Outline</a:t>
            </a:r>
          </a:p>
        </p:txBody>
      </p:sp>
      <p:sp>
        <p:nvSpPr>
          <p:cNvPr id="5123" name="Text Box 4"/>
          <p:cNvSpPr txBox="1">
            <a:spLocks noChangeArrowheads="1"/>
          </p:cNvSpPr>
          <p:nvPr/>
        </p:nvSpPr>
        <p:spPr bwMode="auto">
          <a:xfrm>
            <a:off x="838200" y="1676400"/>
            <a:ext cx="10058400" cy="4947508"/>
          </a:xfrm>
          <a:prstGeom prst="rect">
            <a:avLst/>
          </a:prstGeom>
          <a:noFill/>
          <a:ln w="9525">
            <a:noFill/>
            <a:miter lim="800000"/>
            <a:headEnd/>
            <a:tailEnd/>
          </a:ln>
        </p:spPr>
        <p:txBody>
          <a:bodyPr wrap="square">
            <a:spAutoFit/>
          </a:bodyPr>
          <a:lstStyle/>
          <a:p>
            <a:pPr marL="571500" indent="-571500">
              <a:buFont typeface="Wingdings" panose="05000000000000000000" pitchFamily="2" charset="2"/>
              <a:buChar char="ü"/>
            </a:pPr>
            <a:r>
              <a:rPr lang="en-US" sz="3600" b="1" dirty="0">
                <a:solidFill>
                  <a:schemeClr val="bg1">
                    <a:lumMod val="65000"/>
                  </a:schemeClr>
                </a:solidFill>
              </a:rPr>
              <a:t>Introduction: Couse Logistics &amp; Overview</a:t>
            </a:r>
          </a:p>
          <a:p>
            <a:pPr marL="800100" lvl="1" indent="-342900">
              <a:buFont typeface="Wingdings" panose="05000000000000000000" pitchFamily="2" charset="2"/>
              <a:buChar char="q"/>
            </a:pPr>
            <a:endParaRPr lang="en-US" sz="1050" b="1" dirty="0"/>
          </a:p>
          <a:p>
            <a:pPr marL="571500" indent="-571500">
              <a:buFont typeface="Wingdings" panose="05000000000000000000" pitchFamily="2" charset="2"/>
              <a:buChar char="Ø"/>
            </a:pPr>
            <a:r>
              <a:rPr lang="en-US" sz="3600" b="1" dirty="0">
                <a:solidFill>
                  <a:srgbClr val="009900"/>
                </a:solidFill>
              </a:rPr>
              <a:t>Statistics Overview</a:t>
            </a:r>
          </a:p>
          <a:p>
            <a:pPr marL="914400" lvl="1" indent="-457200">
              <a:buFont typeface="Wingdings" panose="05000000000000000000" pitchFamily="2" charset="2"/>
              <a:buChar char="ü"/>
            </a:pPr>
            <a:r>
              <a:rPr lang="en-US" sz="2800" b="1" dirty="0">
                <a:solidFill>
                  <a:schemeClr val="bg1">
                    <a:lumMod val="65000"/>
                  </a:schemeClr>
                </a:solidFill>
              </a:rPr>
              <a:t>Normal Distribution, Service Level</a:t>
            </a:r>
          </a:p>
          <a:p>
            <a:pPr marL="914400" lvl="1" indent="-457200">
              <a:buFont typeface="Wingdings" panose="05000000000000000000" pitchFamily="2" charset="2"/>
              <a:buChar char="Ø"/>
            </a:pPr>
            <a:r>
              <a:rPr lang="en-US" sz="2800" b="1" dirty="0">
                <a:solidFill>
                  <a:srgbClr val="009900"/>
                </a:solidFill>
              </a:rPr>
              <a:t>In-class Exercise</a:t>
            </a:r>
          </a:p>
          <a:p>
            <a:pPr marL="800100" lvl="1" indent="-342900">
              <a:buFont typeface="Wingdings" panose="05000000000000000000" pitchFamily="2" charset="2"/>
              <a:buChar char="q"/>
            </a:pPr>
            <a:endParaRPr lang="en-US" sz="1050" b="1" dirty="0"/>
          </a:p>
          <a:p>
            <a:pPr marL="457200" indent="-457200">
              <a:buFont typeface="Arial" panose="020B0604020202020204" pitchFamily="34" charset="0"/>
              <a:buChar char="•"/>
            </a:pPr>
            <a:r>
              <a:rPr lang="en-US" sz="3600" b="1" dirty="0"/>
              <a:t>Inventory Management – 1</a:t>
            </a:r>
          </a:p>
          <a:p>
            <a:pPr marL="800100" lvl="1" indent="-342900">
              <a:buFont typeface="Wingdings" panose="05000000000000000000" pitchFamily="2" charset="2"/>
              <a:buChar char="q"/>
            </a:pPr>
            <a:r>
              <a:rPr lang="en-US" sz="2800" b="1" dirty="0"/>
              <a:t> The Newsvendor Model</a:t>
            </a:r>
          </a:p>
          <a:p>
            <a:pPr marL="800100" lvl="1" indent="-342900">
              <a:buFont typeface="Wingdings" panose="05000000000000000000" pitchFamily="2" charset="2"/>
              <a:buChar char="q"/>
            </a:pPr>
            <a:r>
              <a:rPr lang="en-US" sz="2800" b="1" dirty="0"/>
              <a:t> Applications</a:t>
            </a:r>
          </a:p>
          <a:p>
            <a:pPr marL="800100" lvl="1" indent="-342900">
              <a:buFont typeface="Wingdings" panose="05000000000000000000" pitchFamily="2" charset="2"/>
              <a:buChar char="q"/>
            </a:pPr>
            <a:r>
              <a:rPr lang="en-US" sz="2800" b="1" dirty="0"/>
              <a:t> Other Models (time permitting)</a:t>
            </a:r>
          </a:p>
          <a:p>
            <a:pPr marL="800100" lvl="1" indent="-342900">
              <a:buFont typeface="Wingdings" panose="05000000000000000000" pitchFamily="2" charset="2"/>
              <a:buChar char="q"/>
            </a:pPr>
            <a:endParaRPr lang="en-US" sz="1050" b="1" dirty="0"/>
          </a:p>
          <a:p>
            <a:pPr marL="457200" indent="-457200">
              <a:buFont typeface="Arial" panose="020B0604020202020204" pitchFamily="34" charset="0"/>
              <a:buChar char="•"/>
            </a:pPr>
            <a:r>
              <a:rPr lang="en-US" sz="3600" b="1" dirty="0"/>
              <a:t>Summary</a:t>
            </a:r>
          </a:p>
        </p:txBody>
      </p:sp>
    </p:spTree>
    <p:extLst>
      <p:ext uri="{BB962C8B-B14F-4D97-AF65-F5344CB8AC3E}">
        <p14:creationId xmlns:p14="http://schemas.microsoft.com/office/powerpoint/2010/main" val="3667582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914400" y="1447800"/>
            <a:ext cx="5189241" cy="830997"/>
          </a:xfrm>
          <a:prstGeom prst="rect">
            <a:avLst/>
          </a:prstGeom>
          <a:noFill/>
          <a:ln w="9525">
            <a:noFill/>
            <a:miter lim="800000"/>
            <a:headEnd/>
            <a:tailEnd/>
          </a:ln>
        </p:spPr>
        <p:txBody>
          <a:bodyPr wrap="none">
            <a:spAutoFit/>
          </a:bodyPr>
          <a:lstStyle/>
          <a:p>
            <a:pPr>
              <a:spcAft>
                <a:spcPts val="600"/>
              </a:spcAft>
            </a:pPr>
            <a:r>
              <a:rPr lang="en-US" sz="4800" b="1" i="1" dirty="0">
                <a:solidFill>
                  <a:srgbClr val="0000CC"/>
                </a:solidFill>
              </a:rPr>
              <a:t>In-class Exercise</a:t>
            </a:r>
            <a:endParaRPr lang="en-US" sz="4800" b="1" dirty="0">
              <a:solidFill>
                <a:srgbClr val="0000CC"/>
              </a:solidFill>
            </a:endParaRPr>
          </a:p>
        </p:txBody>
      </p:sp>
      <p:sp>
        <p:nvSpPr>
          <p:cNvPr id="3" name="Text Box 2"/>
          <p:cNvSpPr txBox="1">
            <a:spLocks noChangeArrowheads="1"/>
          </p:cNvSpPr>
          <p:nvPr/>
        </p:nvSpPr>
        <p:spPr bwMode="auto">
          <a:xfrm>
            <a:off x="2133600" y="2819400"/>
            <a:ext cx="7212231" cy="1200329"/>
          </a:xfrm>
          <a:prstGeom prst="rect">
            <a:avLst/>
          </a:prstGeom>
          <a:noFill/>
          <a:ln w="9525">
            <a:noFill/>
            <a:miter lim="800000"/>
            <a:headEnd/>
            <a:tailEnd/>
          </a:ln>
        </p:spPr>
        <p:txBody>
          <a:bodyPr wrap="none">
            <a:spAutoFit/>
          </a:bodyPr>
          <a:lstStyle/>
          <a:p>
            <a:r>
              <a:rPr lang="en-US" sz="7200" b="1" dirty="0">
                <a:solidFill>
                  <a:srgbClr val="FF0000"/>
                </a:solidFill>
              </a:rPr>
              <a:t>703 Electronics</a:t>
            </a:r>
          </a:p>
        </p:txBody>
      </p:sp>
    </p:spTree>
    <p:extLst>
      <p:ext uri="{BB962C8B-B14F-4D97-AF65-F5344CB8AC3E}">
        <p14:creationId xmlns:p14="http://schemas.microsoft.com/office/powerpoint/2010/main" val="2852342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5334000" y="2209800"/>
            <a:ext cx="5519738" cy="2586038"/>
          </a:xfrm>
          <a:prstGeom prst="rect">
            <a:avLst/>
          </a:prstGeom>
          <a:noFill/>
          <a:ln w="9525">
            <a:noFill/>
            <a:miter lim="800000"/>
            <a:headEnd/>
            <a:tailEnd/>
          </a:ln>
        </p:spPr>
        <p:txBody>
          <a:bodyPr wrap="none">
            <a:spAutoFit/>
          </a:bodyPr>
          <a:lstStyle/>
          <a:p>
            <a:r>
              <a:rPr lang="en-US" sz="7200" b="1" dirty="0">
                <a:solidFill>
                  <a:srgbClr val="0000CC"/>
                </a:solidFill>
              </a:rPr>
              <a:t>Questions?</a:t>
            </a:r>
          </a:p>
          <a:p>
            <a:endParaRPr lang="en-US" sz="1800" b="1" dirty="0">
              <a:solidFill>
                <a:srgbClr val="0000CC"/>
              </a:solidFill>
            </a:endParaRPr>
          </a:p>
          <a:p>
            <a:r>
              <a:rPr lang="en-US" sz="7200" b="1" dirty="0">
                <a:solidFill>
                  <a:srgbClr val="0000CC"/>
                </a:solidFill>
              </a:rPr>
              <a:t>Comments?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4746" r="24771"/>
          <a:stretch/>
        </p:blipFill>
        <p:spPr>
          <a:xfrm>
            <a:off x="914400" y="381000"/>
            <a:ext cx="3886200" cy="5766192"/>
          </a:xfrm>
          <a:prstGeom prst="rect">
            <a:avLst/>
          </a:prstGeom>
        </p:spPr>
      </p:pic>
    </p:spTree>
    <p:extLst>
      <p:ext uri="{BB962C8B-B14F-4D97-AF65-F5344CB8AC3E}">
        <p14:creationId xmlns:p14="http://schemas.microsoft.com/office/powerpoint/2010/main" val="2508247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0" y="2971800"/>
            <a:ext cx="2438400" cy="2438400"/>
          </a:xfrm>
          <a:prstGeom prst="rect">
            <a:avLst/>
          </a:prstGeom>
        </p:spPr>
      </p:pic>
      <p:sp>
        <p:nvSpPr>
          <p:cNvPr id="5122" name="Text Box 3"/>
          <p:cNvSpPr txBox="1">
            <a:spLocks noChangeArrowheads="1"/>
          </p:cNvSpPr>
          <p:nvPr/>
        </p:nvSpPr>
        <p:spPr bwMode="auto">
          <a:xfrm>
            <a:off x="4021138" y="685800"/>
            <a:ext cx="4284663" cy="762000"/>
          </a:xfrm>
          <a:prstGeom prst="rect">
            <a:avLst/>
          </a:prstGeom>
          <a:noFill/>
          <a:ln w="9525">
            <a:noFill/>
            <a:miter lim="800000"/>
            <a:headEnd/>
            <a:tailEnd/>
          </a:ln>
        </p:spPr>
        <p:txBody>
          <a:bodyPr wrap="none">
            <a:spAutoFit/>
          </a:bodyPr>
          <a:lstStyle/>
          <a:p>
            <a:r>
              <a:rPr lang="en-US" sz="4400" b="1" dirty="0">
                <a:solidFill>
                  <a:srgbClr val="0000CC"/>
                </a:solidFill>
              </a:rPr>
              <a:t>Lecture Outline</a:t>
            </a:r>
          </a:p>
        </p:txBody>
      </p:sp>
      <p:sp>
        <p:nvSpPr>
          <p:cNvPr id="5123" name="Text Box 4"/>
          <p:cNvSpPr txBox="1">
            <a:spLocks noChangeArrowheads="1"/>
          </p:cNvSpPr>
          <p:nvPr/>
        </p:nvSpPr>
        <p:spPr bwMode="auto">
          <a:xfrm>
            <a:off x="838200" y="1676400"/>
            <a:ext cx="10058400" cy="4947508"/>
          </a:xfrm>
          <a:prstGeom prst="rect">
            <a:avLst/>
          </a:prstGeom>
          <a:noFill/>
          <a:ln w="9525">
            <a:noFill/>
            <a:miter lim="800000"/>
            <a:headEnd/>
            <a:tailEnd/>
          </a:ln>
        </p:spPr>
        <p:txBody>
          <a:bodyPr wrap="square">
            <a:spAutoFit/>
          </a:bodyPr>
          <a:lstStyle/>
          <a:p>
            <a:pPr marL="571500" indent="-571500">
              <a:buFont typeface="Wingdings" panose="05000000000000000000" pitchFamily="2" charset="2"/>
              <a:buChar char="ü"/>
            </a:pPr>
            <a:r>
              <a:rPr lang="en-US" sz="3600" b="1" dirty="0">
                <a:solidFill>
                  <a:schemeClr val="bg1">
                    <a:lumMod val="65000"/>
                  </a:schemeClr>
                </a:solidFill>
              </a:rPr>
              <a:t>Introduction: Couse Logistics &amp; Overview</a:t>
            </a:r>
          </a:p>
          <a:p>
            <a:pPr marL="800100" lvl="1" indent="-342900">
              <a:buFont typeface="Wingdings" panose="05000000000000000000" pitchFamily="2" charset="2"/>
              <a:buChar char="q"/>
            </a:pPr>
            <a:endParaRPr lang="en-US" sz="1050" b="1" dirty="0"/>
          </a:p>
          <a:p>
            <a:pPr marL="571500" indent="-571500">
              <a:buFont typeface="Wingdings" panose="05000000000000000000" pitchFamily="2" charset="2"/>
              <a:buChar char="ü"/>
            </a:pPr>
            <a:r>
              <a:rPr lang="en-US" sz="3600" b="1" dirty="0">
                <a:solidFill>
                  <a:schemeClr val="bg1">
                    <a:lumMod val="65000"/>
                  </a:schemeClr>
                </a:solidFill>
              </a:rPr>
              <a:t>Statistics Overview</a:t>
            </a:r>
          </a:p>
          <a:p>
            <a:pPr marL="914400" lvl="1" indent="-457200">
              <a:buFont typeface="Wingdings" panose="05000000000000000000" pitchFamily="2" charset="2"/>
              <a:buChar char="ü"/>
            </a:pPr>
            <a:r>
              <a:rPr lang="en-US" sz="2800" b="1" dirty="0">
                <a:solidFill>
                  <a:schemeClr val="bg1">
                    <a:lumMod val="65000"/>
                  </a:schemeClr>
                </a:solidFill>
              </a:rPr>
              <a:t>Normal Distribution, Service Level</a:t>
            </a:r>
          </a:p>
          <a:p>
            <a:pPr marL="914400" lvl="1" indent="-457200">
              <a:buFont typeface="Wingdings" panose="05000000000000000000" pitchFamily="2" charset="2"/>
              <a:buChar char="ü"/>
            </a:pPr>
            <a:r>
              <a:rPr lang="en-US" sz="2800" b="1" dirty="0">
                <a:solidFill>
                  <a:schemeClr val="bg1">
                    <a:lumMod val="65000"/>
                  </a:schemeClr>
                </a:solidFill>
              </a:rPr>
              <a:t>In-class Exercise</a:t>
            </a:r>
          </a:p>
          <a:p>
            <a:pPr marL="800100" lvl="1" indent="-342900">
              <a:buFont typeface="Wingdings" panose="05000000000000000000" pitchFamily="2" charset="2"/>
              <a:buChar char="q"/>
            </a:pPr>
            <a:endParaRPr lang="en-US" sz="1050" b="1" dirty="0"/>
          </a:p>
          <a:p>
            <a:pPr marL="571500" indent="-571500">
              <a:buFont typeface="Wingdings" panose="05000000000000000000" pitchFamily="2" charset="2"/>
              <a:buChar char="Ø"/>
            </a:pPr>
            <a:r>
              <a:rPr lang="en-US" sz="3600" b="1" dirty="0">
                <a:solidFill>
                  <a:srgbClr val="009900"/>
                </a:solidFill>
              </a:rPr>
              <a:t>Inventory Management – 1</a:t>
            </a:r>
          </a:p>
          <a:p>
            <a:pPr marL="800100" lvl="1" indent="-342900">
              <a:buFont typeface="Wingdings" panose="05000000000000000000" pitchFamily="2" charset="2"/>
              <a:buChar char="q"/>
            </a:pPr>
            <a:r>
              <a:rPr lang="en-US" sz="2800" b="1" dirty="0"/>
              <a:t> The Newsvendor Model</a:t>
            </a:r>
          </a:p>
          <a:p>
            <a:pPr marL="800100" lvl="1" indent="-342900">
              <a:buFont typeface="Wingdings" panose="05000000000000000000" pitchFamily="2" charset="2"/>
              <a:buChar char="q"/>
            </a:pPr>
            <a:r>
              <a:rPr lang="en-US" sz="2800" b="1" dirty="0"/>
              <a:t> Applications</a:t>
            </a:r>
          </a:p>
          <a:p>
            <a:pPr marL="800100" lvl="1" indent="-342900">
              <a:buFont typeface="Wingdings" panose="05000000000000000000" pitchFamily="2" charset="2"/>
              <a:buChar char="q"/>
            </a:pPr>
            <a:r>
              <a:rPr lang="en-US" sz="2800" b="1" dirty="0"/>
              <a:t> Other Models (time permitting)</a:t>
            </a:r>
          </a:p>
          <a:p>
            <a:pPr marL="800100" lvl="1" indent="-342900">
              <a:buFont typeface="Wingdings" panose="05000000000000000000" pitchFamily="2" charset="2"/>
              <a:buChar char="q"/>
            </a:pPr>
            <a:endParaRPr lang="en-US" sz="1050" b="1" dirty="0"/>
          </a:p>
          <a:p>
            <a:pPr marL="457200" indent="-457200">
              <a:buFont typeface="Arial" panose="020B0604020202020204" pitchFamily="34" charset="0"/>
              <a:buChar char="•"/>
            </a:pPr>
            <a:r>
              <a:rPr lang="en-US" sz="3600" b="1" dirty="0"/>
              <a:t>Summary</a:t>
            </a:r>
          </a:p>
        </p:txBody>
      </p:sp>
    </p:spTree>
    <p:extLst>
      <p:ext uri="{BB962C8B-B14F-4D97-AF65-F5344CB8AC3E}">
        <p14:creationId xmlns:p14="http://schemas.microsoft.com/office/powerpoint/2010/main" val="399338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bwMode="auto">
          <a:xfrm>
            <a:off x="2209800" y="838200"/>
            <a:ext cx="7772400" cy="914400"/>
          </a:xfrm>
          <a:noFill/>
          <a:ln>
            <a:miter lim="800000"/>
            <a:headEnd/>
            <a:tailEnd/>
          </a:ln>
        </p:spPr>
        <p:txBody>
          <a:bodyPr vert="horz" wrap="square" lIns="90488" tIns="44450" rIns="90488" bIns="44450" numCol="1" anchor="b" anchorCtr="0" compatLnSpc="1">
            <a:prstTxWarp prst="textNoShape">
              <a:avLst/>
            </a:prstTxWarp>
          </a:bodyPr>
          <a:lstStyle/>
          <a:p>
            <a:r>
              <a:rPr lang="en-US" b="1" dirty="0">
                <a:solidFill>
                  <a:schemeClr val="accent2"/>
                </a:solidFill>
                <a:latin typeface="Arial" panose="020B0604020202020204" pitchFamily="34" charset="0"/>
                <a:cs typeface="Arial" panose="020B0604020202020204" pitchFamily="34" charset="0"/>
              </a:rPr>
              <a:t>Purposes of Inventory</a:t>
            </a:r>
          </a:p>
        </p:txBody>
      </p:sp>
      <p:sp>
        <p:nvSpPr>
          <p:cNvPr id="769029" name="Rectangle 5"/>
          <p:cNvSpPr>
            <a:spLocks noGrp="1" noChangeArrowheads="1"/>
          </p:cNvSpPr>
          <p:nvPr>
            <p:ph type="body" idx="1"/>
          </p:nvPr>
        </p:nvSpPr>
        <p:spPr bwMode="auto">
          <a:xfrm>
            <a:off x="762000" y="2362200"/>
            <a:ext cx="10896600" cy="4114800"/>
          </a:xfrm>
          <a:noFill/>
          <a:ln>
            <a:miter lim="800000"/>
            <a:headEnd/>
            <a:tailEnd/>
          </a:ln>
        </p:spPr>
        <p:txBody>
          <a:bodyPr vert="horz" wrap="square" lIns="90488" tIns="44450" rIns="90488" bIns="44450" numCol="1" anchor="t" anchorCtr="0" compatLnSpc="1">
            <a:prstTxWarp prst="textNoShape">
              <a:avLst/>
            </a:prstTxWarp>
          </a:bodyPr>
          <a:lstStyle/>
          <a:p>
            <a:pPr>
              <a:spcAft>
                <a:spcPct val="30000"/>
              </a:spcAft>
              <a:buFontTx/>
              <a:buNone/>
            </a:pPr>
            <a:r>
              <a:rPr lang="en-US" sz="2800" b="1" dirty="0">
                <a:solidFill>
                  <a:srgbClr val="009900"/>
                </a:solidFill>
                <a:latin typeface="Arial" panose="020B0604020202020204" pitchFamily="34" charset="0"/>
                <a:cs typeface="Arial" panose="020B0604020202020204" pitchFamily="34" charset="0"/>
              </a:rPr>
              <a:t>1. To maintain independence of operations.</a:t>
            </a:r>
          </a:p>
          <a:p>
            <a:pPr>
              <a:spcAft>
                <a:spcPct val="30000"/>
              </a:spcAft>
              <a:buFontTx/>
              <a:buNone/>
            </a:pPr>
            <a:r>
              <a:rPr lang="en-US" sz="2800" b="1" dirty="0">
                <a:solidFill>
                  <a:srgbClr val="009900"/>
                </a:solidFill>
                <a:latin typeface="Arial" panose="020B0604020202020204" pitchFamily="34" charset="0"/>
                <a:cs typeface="Arial" panose="020B0604020202020204" pitchFamily="34" charset="0"/>
              </a:rPr>
              <a:t>2. To meet variation in product demand.</a:t>
            </a:r>
          </a:p>
          <a:p>
            <a:pPr>
              <a:spcAft>
                <a:spcPct val="30000"/>
              </a:spcAft>
              <a:buFontTx/>
              <a:buNone/>
            </a:pPr>
            <a:r>
              <a:rPr lang="en-US" sz="2800" b="1" dirty="0">
                <a:solidFill>
                  <a:srgbClr val="009900"/>
                </a:solidFill>
                <a:latin typeface="Arial" panose="020B0604020202020204" pitchFamily="34" charset="0"/>
                <a:cs typeface="Arial" panose="020B0604020202020204" pitchFamily="34" charset="0"/>
              </a:rPr>
              <a:t>3. To allow flexibility in production scheduling.</a:t>
            </a:r>
          </a:p>
          <a:p>
            <a:pPr>
              <a:spcAft>
                <a:spcPct val="30000"/>
              </a:spcAft>
              <a:buFontTx/>
              <a:buNone/>
            </a:pPr>
            <a:r>
              <a:rPr lang="en-US" sz="2800" b="1" dirty="0">
                <a:solidFill>
                  <a:srgbClr val="009900"/>
                </a:solidFill>
                <a:latin typeface="Arial" panose="020B0604020202020204" pitchFamily="34" charset="0"/>
                <a:cs typeface="Arial" panose="020B0604020202020204" pitchFamily="34" charset="0"/>
              </a:rPr>
              <a:t>4. To provide a safeguard for variation in raw material delivery time.</a:t>
            </a:r>
          </a:p>
          <a:p>
            <a:pPr>
              <a:spcAft>
                <a:spcPct val="30000"/>
              </a:spcAft>
              <a:buFontTx/>
              <a:buNone/>
            </a:pPr>
            <a:r>
              <a:rPr lang="en-US" sz="2800" b="1" dirty="0">
                <a:solidFill>
                  <a:srgbClr val="009900"/>
                </a:solidFill>
                <a:latin typeface="Arial" panose="020B0604020202020204" pitchFamily="34" charset="0"/>
                <a:cs typeface="Arial" panose="020B0604020202020204" pitchFamily="34" charset="0"/>
              </a:rPr>
              <a:t>5. To take advantage of economic purchase-order size.</a:t>
            </a:r>
          </a:p>
        </p:txBody>
      </p:sp>
    </p:spTree>
    <p:extLst>
      <p:ext uri="{BB962C8B-B14F-4D97-AF65-F5344CB8AC3E}">
        <p14:creationId xmlns:p14="http://schemas.microsoft.com/office/powerpoint/2010/main" val="426282436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69029">
                                            <p:txEl>
                                              <p:pRg st="0" end="0"/>
                                            </p:txEl>
                                          </p:spTgt>
                                        </p:tgtEl>
                                        <p:attrNameLst>
                                          <p:attrName>style.visibility</p:attrName>
                                        </p:attrNameLst>
                                      </p:cBhvr>
                                      <p:to>
                                        <p:strVal val="visible"/>
                                      </p:to>
                                    </p:set>
                                    <p:animEffect transition="in" filter="wipe(left)">
                                      <p:cBhvr>
                                        <p:cTn id="7" dur="500"/>
                                        <p:tgtEl>
                                          <p:spTgt spid="7690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69029">
                                            <p:txEl>
                                              <p:pRg st="1" end="1"/>
                                            </p:txEl>
                                          </p:spTgt>
                                        </p:tgtEl>
                                        <p:attrNameLst>
                                          <p:attrName>style.visibility</p:attrName>
                                        </p:attrNameLst>
                                      </p:cBhvr>
                                      <p:to>
                                        <p:strVal val="visible"/>
                                      </p:to>
                                    </p:set>
                                    <p:animEffect transition="in" filter="wipe(left)">
                                      <p:cBhvr>
                                        <p:cTn id="12" dur="500"/>
                                        <p:tgtEl>
                                          <p:spTgt spid="76902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69029">
                                            <p:txEl>
                                              <p:pRg st="2" end="2"/>
                                            </p:txEl>
                                          </p:spTgt>
                                        </p:tgtEl>
                                        <p:attrNameLst>
                                          <p:attrName>style.visibility</p:attrName>
                                        </p:attrNameLst>
                                      </p:cBhvr>
                                      <p:to>
                                        <p:strVal val="visible"/>
                                      </p:to>
                                    </p:set>
                                    <p:animEffect transition="in" filter="wipe(left)">
                                      <p:cBhvr>
                                        <p:cTn id="17" dur="500"/>
                                        <p:tgtEl>
                                          <p:spTgt spid="76902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69029">
                                            <p:txEl>
                                              <p:pRg st="3" end="3"/>
                                            </p:txEl>
                                          </p:spTgt>
                                        </p:tgtEl>
                                        <p:attrNameLst>
                                          <p:attrName>style.visibility</p:attrName>
                                        </p:attrNameLst>
                                      </p:cBhvr>
                                      <p:to>
                                        <p:strVal val="visible"/>
                                      </p:to>
                                    </p:set>
                                    <p:animEffect transition="in" filter="wipe(left)">
                                      <p:cBhvr>
                                        <p:cTn id="22" dur="500"/>
                                        <p:tgtEl>
                                          <p:spTgt spid="76902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69029">
                                            <p:txEl>
                                              <p:pRg st="4" end="4"/>
                                            </p:txEl>
                                          </p:spTgt>
                                        </p:tgtEl>
                                        <p:attrNameLst>
                                          <p:attrName>style.visibility</p:attrName>
                                        </p:attrNameLst>
                                      </p:cBhvr>
                                      <p:to>
                                        <p:strVal val="visible"/>
                                      </p:to>
                                    </p:set>
                                    <p:animEffect transition="in" filter="wipe(left)">
                                      <p:cBhvr>
                                        <p:cTn id="27" dur="500"/>
                                        <p:tgtEl>
                                          <p:spTgt spid="76902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9029"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8458200" y="1828801"/>
            <a:ext cx="2133600" cy="3390899"/>
            <a:chOff x="6934200" y="1828800"/>
            <a:chExt cx="2133600" cy="3390899"/>
          </a:xfrm>
        </p:grpSpPr>
        <p:sp>
          <p:nvSpPr>
            <p:cNvPr id="997378" name="Oval 2"/>
            <p:cNvSpPr>
              <a:spLocks noChangeArrowheads="1"/>
            </p:cNvSpPr>
            <p:nvPr/>
          </p:nvSpPr>
          <p:spPr bwMode="auto">
            <a:xfrm rot="5400000">
              <a:off x="6305550" y="2457450"/>
              <a:ext cx="3390899" cy="2133600"/>
            </a:xfrm>
            <a:prstGeom prst="ellipse">
              <a:avLst/>
            </a:prstGeom>
            <a:solidFill>
              <a:srgbClr val="66FF33"/>
            </a:solidFill>
            <a:ln w="9525">
              <a:noFill/>
              <a:round/>
              <a:headEnd/>
              <a:tailEnd/>
            </a:ln>
          </p:spPr>
          <p:txBody>
            <a:bodyPr wrap="none" anchor="ctr"/>
            <a:lstStyle/>
            <a:p>
              <a:endParaRPr lang="en-US" b="1" dirty="0"/>
            </a:p>
          </p:txBody>
        </p:sp>
        <p:sp>
          <p:nvSpPr>
            <p:cNvPr id="37" name="TextBox 36"/>
            <p:cNvSpPr txBox="1"/>
            <p:nvPr/>
          </p:nvSpPr>
          <p:spPr>
            <a:xfrm>
              <a:off x="7543800" y="4114800"/>
              <a:ext cx="1170129" cy="461665"/>
            </a:xfrm>
            <a:prstGeom prst="rect">
              <a:avLst/>
            </a:prstGeom>
            <a:noFill/>
          </p:spPr>
          <p:txBody>
            <a:bodyPr wrap="none" rtlCol="0">
              <a:spAutoFit/>
            </a:bodyPr>
            <a:lstStyle/>
            <a:p>
              <a:r>
                <a:rPr lang="en-US" b="1" dirty="0"/>
                <a:t>Today!</a:t>
              </a:r>
            </a:p>
          </p:txBody>
        </p:sp>
      </p:grpSp>
      <p:sp>
        <p:nvSpPr>
          <p:cNvPr id="11269" name="Text Box 3"/>
          <p:cNvSpPr txBox="1">
            <a:spLocks noChangeArrowheads="1"/>
          </p:cNvSpPr>
          <p:nvPr/>
        </p:nvSpPr>
        <p:spPr bwMode="auto">
          <a:xfrm>
            <a:off x="7620001" y="5257801"/>
            <a:ext cx="917575" cy="701675"/>
          </a:xfrm>
          <a:prstGeom prst="rect">
            <a:avLst/>
          </a:prstGeom>
          <a:noFill/>
          <a:ln w="9525">
            <a:noFill/>
            <a:miter lim="800000"/>
            <a:headEnd/>
            <a:tailEnd/>
          </a:ln>
        </p:spPr>
        <p:txBody>
          <a:bodyPr wrap="none">
            <a:spAutoFit/>
          </a:bodyPr>
          <a:lstStyle/>
          <a:p>
            <a:pPr algn="ctr"/>
            <a:r>
              <a:rPr lang="en-US" sz="2000" b="1">
                <a:solidFill>
                  <a:srgbClr val="CC0099"/>
                </a:solidFill>
              </a:rPr>
              <a:t>(s, S) </a:t>
            </a:r>
          </a:p>
          <a:p>
            <a:pPr algn="ctr"/>
            <a:r>
              <a:rPr lang="en-US" sz="2000" b="1">
                <a:solidFill>
                  <a:srgbClr val="CC0099"/>
                </a:solidFill>
              </a:rPr>
              <a:t>policy</a:t>
            </a:r>
          </a:p>
        </p:txBody>
      </p:sp>
      <p:sp>
        <p:nvSpPr>
          <p:cNvPr id="11270" name="Text Box 4"/>
          <p:cNvSpPr txBox="1">
            <a:spLocks noChangeArrowheads="1"/>
          </p:cNvSpPr>
          <p:nvPr/>
        </p:nvSpPr>
        <p:spPr bwMode="auto">
          <a:xfrm>
            <a:off x="5181600" y="5181601"/>
            <a:ext cx="1595438" cy="701675"/>
          </a:xfrm>
          <a:prstGeom prst="rect">
            <a:avLst/>
          </a:prstGeom>
          <a:noFill/>
          <a:ln w="9525">
            <a:noFill/>
            <a:miter lim="800000"/>
            <a:headEnd/>
            <a:tailEnd/>
          </a:ln>
        </p:spPr>
        <p:txBody>
          <a:bodyPr wrap="none">
            <a:spAutoFit/>
          </a:bodyPr>
          <a:lstStyle/>
          <a:p>
            <a:pPr algn="ctr"/>
            <a:r>
              <a:rPr lang="en-US" sz="2000" b="1">
                <a:solidFill>
                  <a:srgbClr val="CC0099"/>
                </a:solidFill>
              </a:rPr>
              <a:t>Base stock </a:t>
            </a:r>
          </a:p>
          <a:p>
            <a:pPr algn="ctr"/>
            <a:r>
              <a:rPr lang="en-US" sz="2000" b="1">
                <a:solidFill>
                  <a:srgbClr val="CC0099"/>
                </a:solidFill>
              </a:rPr>
              <a:t>policy</a:t>
            </a:r>
          </a:p>
        </p:txBody>
      </p:sp>
      <p:sp>
        <p:nvSpPr>
          <p:cNvPr id="11271" name="Rectangle 5"/>
          <p:cNvSpPr>
            <a:spLocks noChangeArrowheads="1"/>
          </p:cNvSpPr>
          <p:nvPr/>
        </p:nvSpPr>
        <p:spPr bwMode="auto">
          <a:xfrm>
            <a:off x="1981200" y="381000"/>
            <a:ext cx="8305800" cy="762000"/>
          </a:xfrm>
          <a:prstGeom prst="rect">
            <a:avLst/>
          </a:prstGeom>
          <a:noFill/>
          <a:ln w="9525">
            <a:noFill/>
            <a:miter lim="800000"/>
            <a:headEnd/>
            <a:tailEnd/>
          </a:ln>
        </p:spPr>
        <p:txBody>
          <a:bodyPr lIns="90488" tIns="44450" rIns="90488" bIns="44450" anchor="b"/>
          <a:lstStyle/>
          <a:p>
            <a:pPr algn="ctr" eaLnBrk="0" hangingPunct="0"/>
            <a:r>
              <a:rPr lang="en-US" sz="3600" b="1">
                <a:solidFill>
                  <a:srgbClr val="0000CC"/>
                </a:solidFill>
              </a:rPr>
              <a:t>Classifying Inventory Models</a:t>
            </a:r>
          </a:p>
        </p:txBody>
      </p:sp>
      <p:sp>
        <p:nvSpPr>
          <p:cNvPr id="11272" name="Text Box 6"/>
          <p:cNvSpPr txBox="1">
            <a:spLocks noChangeArrowheads="1"/>
          </p:cNvSpPr>
          <p:nvPr/>
        </p:nvSpPr>
        <p:spPr bwMode="auto">
          <a:xfrm>
            <a:off x="1981201" y="3810001"/>
            <a:ext cx="2581275" cy="701675"/>
          </a:xfrm>
          <a:prstGeom prst="rect">
            <a:avLst/>
          </a:prstGeom>
          <a:noFill/>
          <a:ln w="9525">
            <a:noFill/>
            <a:miter lim="800000"/>
            <a:headEnd/>
            <a:tailEnd/>
          </a:ln>
        </p:spPr>
        <p:txBody>
          <a:bodyPr wrap="none">
            <a:spAutoFit/>
          </a:bodyPr>
          <a:lstStyle/>
          <a:p>
            <a:pPr algn="ctr"/>
            <a:r>
              <a:rPr lang="en-US" sz="2000" b="1"/>
              <a:t>Fixed Order Qty</a:t>
            </a:r>
          </a:p>
          <a:p>
            <a:pPr algn="ctr"/>
            <a:r>
              <a:rPr lang="en-US" sz="2000" b="1"/>
              <a:t>(</a:t>
            </a:r>
            <a:r>
              <a:rPr lang="en-US" sz="2000" b="1">
                <a:solidFill>
                  <a:srgbClr val="A50021"/>
                </a:solidFill>
              </a:rPr>
              <a:t>continuous review</a:t>
            </a:r>
            <a:r>
              <a:rPr lang="en-US" sz="2000" b="1"/>
              <a:t>)</a:t>
            </a:r>
          </a:p>
        </p:txBody>
      </p:sp>
      <p:sp>
        <p:nvSpPr>
          <p:cNvPr id="11273" name="Text Box 7"/>
          <p:cNvSpPr txBox="1">
            <a:spLocks noChangeArrowheads="1"/>
          </p:cNvSpPr>
          <p:nvPr/>
        </p:nvSpPr>
        <p:spPr bwMode="auto">
          <a:xfrm>
            <a:off x="5638800" y="3810001"/>
            <a:ext cx="2370138" cy="701675"/>
          </a:xfrm>
          <a:prstGeom prst="rect">
            <a:avLst/>
          </a:prstGeom>
          <a:noFill/>
          <a:ln w="9525">
            <a:noFill/>
            <a:miter lim="800000"/>
            <a:headEnd/>
            <a:tailEnd/>
          </a:ln>
        </p:spPr>
        <p:txBody>
          <a:bodyPr wrap="none">
            <a:spAutoFit/>
          </a:bodyPr>
          <a:lstStyle/>
          <a:p>
            <a:pPr algn="ctr"/>
            <a:r>
              <a:rPr lang="en-US" sz="2000" b="1"/>
              <a:t>Fixed Time Period</a:t>
            </a:r>
          </a:p>
          <a:p>
            <a:pPr algn="ctr"/>
            <a:r>
              <a:rPr lang="en-US" sz="2000" b="1"/>
              <a:t>(</a:t>
            </a:r>
            <a:r>
              <a:rPr lang="en-US" sz="2000" b="1">
                <a:solidFill>
                  <a:srgbClr val="A50021"/>
                </a:solidFill>
              </a:rPr>
              <a:t>periodic review</a:t>
            </a:r>
            <a:r>
              <a:rPr lang="en-US" sz="2000" b="1"/>
              <a:t>)</a:t>
            </a:r>
          </a:p>
        </p:txBody>
      </p:sp>
      <p:grpSp>
        <p:nvGrpSpPr>
          <p:cNvPr id="2" name="Group 8"/>
          <p:cNvGrpSpPr>
            <a:grpSpLocks/>
          </p:cNvGrpSpPr>
          <p:nvPr/>
        </p:nvGrpSpPr>
        <p:grpSpPr bwMode="auto">
          <a:xfrm>
            <a:off x="2057400" y="4495800"/>
            <a:ext cx="2057400" cy="914400"/>
            <a:chOff x="350" y="2410"/>
            <a:chExt cx="1296" cy="576"/>
          </a:xfrm>
        </p:grpSpPr>
        <p:sp>
          <p:nvSpPr>
            <p:cNvPr id="11297" name="Line 9"/>
            <p:cNvSpPr>
              <a:spLocks noChangeShapeType="1"/>
            </p:cNvSpPr>
            <p:nvPr/>
          </p:nvSpPr>
          <p:spPr bwMode="auto">
            <a:xfrm>
              <a:off x="1036" y="2410"/>
              <a:ext cx="0" cy="288"/>
            </a:xfrm>
            <a:prstGeom prst="line">
              <a:avLst/>
            </a:prstGeom>
            <a:noFill/>
            <a:ln w="28575">
              <a:solidFill>
                <a:srgbClr val="FF0000"/>
              </a:solidFill>
              <a:round/>
              <a:headEnd/>
              <a:tailEnd/>
            </a:ln>
          </p:spPr>
          <p:txBody>
            <a:bodyPr/>
            <a:lstStyle/>
            <a:p>
              <a:endParaRPr lang="en-US" b="1"/>
            </a:p>
          </p:txBody>
        </p:sp>
        <p:sp>
          <p:nvSpPr>
            <p:cNvPr id="11298" name="Line 10"/>
            <p:cNvSpPr>
              <a:spLocks noChangeShapeType="1"/>
            </p:cNvSpPr>
            <p:nvPr/>
          </p:nvSpPr>
          <p:spPr bwMode="auto">
            <a:xfrm flipV="1">
              <a:off x="350" y="2688"/>
              <a:ext cx="1296" cy="0"/>
            </a:xfrm>
            <a:prstGeom prst="line">
              <a:avLst/>
            </a:prstGeom>
            <a:noFill/>
            <a:ln w="28575">
              <a:solidFill>
                <a:srgbClr val="FF0000"/>
              </a:solidFill>
              <a:round/>
              <a:headEnd/>
              <a:tailEnd/>
            </a:ln>
          </p:spPr>
          <p:txBody>
            <a:bodyPr/>
            <a:lstStyle/>
            <a:p>
              <a:endParaRPr lang="en-US" b="1"/>
            </a:p>
          </p:txBody>
        </p:sp>
        <p:sp>
          <p:nvSpPr>
            <p:cNvPr id="11299" name="Line 11"/>
            <p:cNvSpPr>
              <a:spLocks noChangeShapeType="1"/>
            </p:cNvSpPr>
            <p:nvPr/>
          </p:nvSpPr>
          <p:spPr bwMode="auto">
            <a:xfrm>
              <a:off x="350" y="2698"/>
              <a:ext cx="0" cy="288"/>
            </a:xfrm>
            <a:prstGeom prst="line">
              <a:avLst/>
            </a:prstGeom>
            <a:noFill/>
            <a:ln w="28575">
              <a:solidFill>
                <a:srgbClr val="FF0000"/>
              </a:solidFill>
              <a:round/>
              <a:headEnd/>
              <a:tailEnd type="triangle" w="med" len="med"/>
            </a:ln>
          </p:spPr>
          <p:txBody>
            <a:bodyPr/>
            <a:lstStyle/>
            <a:p>
              <a:endParaRPr lang="en-US" b="1"/>
            </a:p>
          </p:txBody>
        </p:sp>
        <p:sp>
          <p:nvSpPr>
            <p:cNvPr id="11300" name="Line 12"/>
            <p:cNvSpPr>
              <a:spLocks noChangeShapeType="1"/>
            </p:cNvSpPr>
            <p:nvPr/>
          </p:nvSpPr>
          <p:spPr bwMode="auto">
            <a:xfrm>
              <a:off x="1646" y="2698"/>
              <a:ext cx="0" cy="288"/>
            </a:xfrm>
            <a:prstGeom prst="line">
              <a:avLst/>
            </a:prstGeom>
            <a:noFill/>
            <a:ln w="28575">
              <a:solidFill>
                <a:srgbClr val="FF0000"/>
              </a:solidFill>
              <a:round/>
              <a:headEnd/>
              <a:tailEnd type="triangle" w="med" len="med"/>
            </a:ln>
          </p:spPr>
          <p:txBody>
            <a:bodyPr/>
            <a:lstStyle/>
            <a:p>
              <a:endParaRPr lang="en-US" b="1"/>
            </a:p>
          </p:txBody>
        </p:sp>
      </p:grpSp>
      <p:sp>
        <p:nvSpPr>
          <p:cNvPr id="11275" name="Text Box 13"/>
          <p:cNvSpPr txBox="1">
            <a:spLocks noChangeArrowheads="1"/>
          </p:cNvSpPr>
          <p:nvPr/>
        </p:nvSpPr>
        <p:spPr bwMode="auto">
          <a:xfrm>
            <a:off x="1676401" y="5410201"/>
            <a:ext cx="747713" cy="396875"/>
          </a:xfrm>
          <a:prstGeom prst="rect">
            <a:avLst/>
          </a:prstGeom>
          <a:noFill/>
          <a:ln w="9525">
            <a:noFill/>
            <a:miter lim="800000"/>
            <a:headEnd/>
            <a:tailEnd/>
          </a:ln>
        </p:spPr>
        <p:txBody>
          <a:bodyPr wrap="none">
            <a:spAutoFit/>
          </a:bodyPr>
          <a:lstStyle/>
          <a:p>
            <a:r>
              <a:rPr lang="en-US" sz="2000" b="1">
                <a:solidFill>
                  <a:srgbClr val="CC0099"/>
                </a:solidFill>
              </a:rPr>
              <a:t>EOQ</a:t>
            </a:r>
          </a:p>
        </p:txBody>
      </p:sp>
      <p:sp>
        <p:nvSpPr>
          <p:cNvPr id="11276" name="Text Box 14"/>
          <p:cNvSpPr txBox="1">
            <a:spLocks noChangeArrowheads="1"/>
          </p:cNvSpPr>
          <p:nvPr/>
        </p:nvSpPr>
        <p:spPr bwMode="auto">
          <a:xfrm>
            <a:off x="3657601" y="5257801"/>
            <a:ext cx="942975" cy="701675"/>
          </a:xfrm>
          <a:prstGeom prst="rect">
            <a:avLst/>
          </a:prstGeom>
          <a:noFill/>
          <a:ln w="9525">
            <a:noFill/>
            <a:miter lim="800000"/>
            <a:headEnd/>
            <a:tailEnd/>
          </a:ln>
        </p:spPr>
        <p:txBody>
          <a:bodyPr wrap="none">
            <a:spAutoFit/>
          </a:bodyPr>
          <a:lstStyle/>
          <a:p>
            <a:pPr algn="ctr"/>
            <a:r>
              <a:rPr lang="en-US" sz="2000" b="1">
                <a:solidFill>
                  <a:srgbClr val="CC0099"/>
                </a:solidFill>
              </a:rPr>
              <a:t>(Q, R) </a:t>
            </a:r>
          </a:p>
          <a:p>
            <a:pPr algn="ctr"/>
            <a:r>
              <a:rPr lang="en-US" sz="2000" b="1">
                <a:solidFill>
                  <a:srgbClr val="CC0099"/>
                </a:solidFill>
              </a:rPr>
              <a:t>policy</a:t>
            </a:r>
          </a:p>
        </p:txBody>
      </p:sp>
      <p:grpSp>
        <p:nvGrpSpPr>
          <p:cNvPr id="3" name="Group 15"/>
          <p:cNvGrpSpPr>
            <a:grpSpLocks/>
          </p:cNvGrpSpPr>
          <p:nvPr/>
        </p:nvGrpSpPr>
        <p:grpSpPr bwMode="auto">
          <a:xfrm>
            <a:off x="4648200" y="1371600"/>
            <a:ext cx="3048000" cy="533400"/>
            <a:chOff x="1632" y="960"/>
            <a:chExt cx="1920" cy="336"/>
          </a:xfrm>
        </p:grpSpPr>
        <p:sp>
          <p:nvSpPr>
            <p:cNvPr id="11295" name="Oval 16"/>
            <p:cNvSpPr>
              <a:spLocks noChangeArrowheads="1"/>
            </p:cNvSpPr>
            <p:nvPr/>
          </p:nvSpPr>
          <p:spPr bwMode="auto">
            <a:xfrm>
              <a:off x="1632" y="960"/>
              <a:ext cx="1920" cy="336"/>
            </a:xfrm>
            <a:prstGeom prst="ellipse">
              <a:avLst/>
            </a:prstGeom>
            <a:solidFill>
              <a:srgbClr val="FFCC99"/>
            </a:solidFill>
            <a:ln w="9525">
              <a:solidFill>
                <a:schemeClr val="tx1"/>
              </a:solidFill>
              <a:round/>
              <a:headEnd/>
              <a:tailEnd/>
            </a:ln>
          </p:spPr>
          <p:txBody>
            <a:bodyPr wrap="none" anchor="ctr"/>
            <a:lstStyle/>
            <a:p>
              <a:endParaRPr lang="en-US" b="1"/>
            </a:p>
          </p:txBody>
        </p:sp>
        <p:sp>
          <p:nvSpPr>
            <p:cNvPr id="11296" name="Text Box 17"/>
            <p:cNvSpPr txBox="1">
              <a:spLocks noChangeArrowheads="1"/>
            </p:cNvSpPr>
            <p:nvPr/>
          </p:nvSpPr>
          <p:spPr bwMode="auto">
            <a:xfrm>
              <a:off x="1920" y="998"/>
              <a:ext cx="1431" cy="250"/>
            </a:xfrm>
            <a:prstGeom prst="rect">
              <a:avLst/>
            </a:prstGeom>
            <a:noFill/>
            <a:ln w="9525">
              <a:noFill/>
              <a:miter lim="800000"/>
              <a:headEnd/>
              <a:tailEnd/>
            </a:ln>
          </p:spPr>
          <p:txBody>
            <a:bodyPr wrap="none">
              <a:spAutoFit/>
            </a:bodyPr>
            <a:lstStyle/>
            <a:p>
              <a:r>
                <a:rPr lang="en-US" sz="2000" b="1"/>
                <a:t>Inventory Models</a:t>
              </a:r>
            </a:p>
          </p:txBody>
        </p:sp>
      </p:grpSp>
      <p:sp>
        <p:nvSpPr>
          <p:cNvPr id="11278" name="Line 18"/>
          <p:cNvSpPr>
            <a:spLocks noChangeShapeType="1"/>
          </p:cNvSpPr>
          <p:nvPr/>
        </p:nvSpPr>
        <p:spPr bwMode="auto">
          <a:xfrm flipH="1">
            <a:off x="3124200" y="3124200"/>
            <a:ext cx="1219200" cy="609600"/>
          </a:xfrm>
          <a:prstGeom prst="line">
            <a:avLst/>
          </a:prstGeom>
          <a:noFill/>
          <a:ln w="38100">
            <a:solidFill>
              <a:srgbClr val="0000CC"/>
            </a:solidFill>
            <a:round/>
            <a:headEnd/>
            <a:tailEnd type="triangle" w="med" len="med"/>
          </a:ln>
        </p:spPr>
        <p:txBody>
          <a:bodyPr/>
          <a:lstStyle/>
          <a:p>
            <a:endParaRPr lang="en-US" b="1"/>
          </a:p>
        </p:txBody>
      </p:sp>
      <p:sp>
        <p:nvSpPr>
          <p:cNvPr id="11279" name="Text Box 19"/>
          <p:cNvSpPr txBox="1">
            <a:spLocks noChangeArrowheads="1"/>
          </p:cNvSpPr>
          <p:nvPr/>
        </p:nvSpPr>
        <p:spPr bwMode="auto">
          <a:xfrm>
            <a:off x="8610601" y="3124201"/>
            <a:ext cx="2015295" cy="461665"/>
          </a:xfrm>
          <a:prstGeom prst="rect">
            <a:avLst/>
          </a:prstGeom>
          <a:noFill/>
          <a:ln w="9525">
            <a:noFill/>
            <a:miter lim="800000"/>
            <a:headEnd/>
            <a:tailEnd/>
          </a:ln>
        </p:spPr>
        <p:txBody>
          <a:bodyPr wrap="none">
            <a:spAutoFit/>
          </a:bodyPr>
          <a:lstStyle/>
          <a:p>
            <a:r>
              <a:rPr lang="en-US" b="1" dirty="0">
                <a:solidFill>
                  <a:srgbClr val="CC0099"/>
                </a:solidFill>
              </a:rPr>
              <a:t>Newsvendor</a:t>
            </a:r>
          </a:p>
        </p:txBody>
      </p:sp>
      <p:sp>
        <p:nvSpPr>
          <p:cNvPr id="11280" name="Line 20"/>
          <p:cNvSpPr>
            <a:spLocks noChangeShapeType="1"/>
          </p:cNvSpPr>
          <p:nvPr/>
        </p:nvSpPr>
        <p:spPr bwMode="auto">
          <a:xfrm>
            <a:off x="4343400" y="3124200"/>
            <a:ext cx="2057400" cy="609600"/>
          </a:xfrm>
          <a:prstGeom prst="line">
            <a:avLst/>
          </a:prstGeom>
          <a:noFill/>
          <a:ln w="38100">
            <a:solidFill>
              <a:srgbClr val="0000CC"/>
            </a:solidFill>
            <a:round/>
            <a:headEnd/>
            <a:tailEnd type="triangle" w="med" len="med"/>
          </a:ln>
        </p:spPr>
        <p:txBody>
          <a:bodyPr/>
          <a:lstStyle/>
          <a:p>
            <a:endParaRPr lang="en-US" b="1"/>
          </a:p>
        </p:txBody>
      </p:sp>
      <p:sp>
        <p:nvSpPr>
          <p:cNvPr id="11281" name="Text Box 21"/>
          <p:cNvSpPr txBox="1">
            <a:spLocks noChangeArrowheads="1"/>
          </p:cNvSpPr>
          <p:nvPr/>
        </p:nvSpPr>
        <p:spPr bwMode="auto">
          <a:xfrm>
            <a:off x="5257801" y="5943601"/>
            <a:ext cx="1919115" cy="646331"/>
          </a:xfrm>
          <a:prstGeom prst="rect">
            <a:avLst/>
          </a:prstGeom>
          <a:solidFill>
            <a:srgbClr val="FFFF00"/>
          </a:solidFill>
          <a:ln w="9525">
            <a:noFill/>
            <a:miter lim="800000"/>
            <a:headEnd/>
            <a:tailEnd/>
          </a:ln>
        </p:spPr>
        <p:txBody>
          <a:bodyPr wrap="none">
            <a:spAutoFit/>
          </a:bodyPr>
          <a:lstStyle/>
          <a:p>
            <a:pPr>
              <a:buFontTx/>
              <a:buChar char="•"/>
            </a:pPr>
            <a:r>
              <a:rPr lang="en-US" sz="1800" b="1"/>
              <a:t>  Random Dmd</a:t>
            </a:r>
          </a:p>
          <a:p>
            <a:pPr>
              <a:buFontTx/>
              <a:buChar char="•"/>
            </a:pPr>
            <a:r>
              <a:rPr lang="en-US" sz="1800" b="1"/>
              <a:t>  No setup cost</a:t>
            </a:r>
          </a:p>
        </p:txBody>
      </p:sp>
      <p:sp>
        <p:nvSpPr>
          <p:cNvPr id="11282" name="Text Box 22"/>
          <p:cNvSpPr txBox="1">
            <a:spLocks noChangeArrowheads="1"/>
          </p:cNvSpPr>
          <p:nvPr/>
        </p:nvSpPr>
        <p:spPr bwMode="auto">
          <a:xfrm>
            <a:off x="7315201" y="6019801"/>
            <a:ext cx="1893467" cy="646331"/>
          </a:xfrm>
          <a:prstGeom prst="rect">
            <a:avLst/>
          </a:prstGeom>
          <a:solidFill>
            <a:srgbClr val="FFFF00"/>
          </a:solidFill>
          <a:ln w="9525">
            <a:noFill/>
            <a:miter lim="800000"/>
            <a:headEnd/>
            <a:tailEnd/>
          </a:ln>
        </p:spPr>
        <p:txBody>
          <a:bodyPr wrap="none">
            <a:spAutoFit/>
          </a:bodyPr>
          <a:lstStyle/>
          <a:p>
            <a:pPr>
              <a:buFontTx/>
              <a:buChar char="•"/>
            </a:pPr>
            <a:r>
              <a:rPr lang="en-US" sz="1800" b="1"/>
              <a:t>  Random Dmd</a:t>
            </a:r>
          </a:p>
          <a:p>
            <a:pPr>
              <a:buFontTx/>
              <a:buChar char="•"/>
            </a:pPr>
            <a:r>
              <a:rPr lang="en-US" sz="1800" b="1"/>
              <a:t>  Setup cost</a:t>
            </a:r>
          </a:p>
        </p:txBody>
      </p:sp>
      <p:sp>
        <p:nvSpPr>
          <p:cNvPr id="11283" name="Text Box 23"/>
          <p:cNvSpPr txBox="1">
            <a:spLocks noChangeArrowheads="1"/>
          </p:cNvSpPr>
          <p:nvPr/>
        </p:nvSpPr>
        <p:spPr bwMode="auto">
          <a:xfrm>
            <a:off x="1600200" y="5911851"/>
            <a:ext cx="1572866" cy="646331"/>
          </a:xfrm>
          <a:prstGeom prst="rect">
            <a:avLst/>
          </a:prstGeom>
          <a:solidFill>
            <a:srgbClr val="66FFFF"/>
          </a:solidFill>
          <a:ln w="9525">
            <a:noFill/>
            <a:miter lim="800000"/>
            <a:headEnd/>
            <a:tailEnd/>
          </a:ln>
        </p:spPr>
        <p:txBody>
          <a:bodyPr wrap="none">
            <a:spAutoFit/>
          </a:bodyPr>
          <a:lstStyle/>
          <a:p>
            <a:pPr>
              <a:buFontTx/>
              <a:buChar char="•"/>
            </a:pPr>
            <a:r>
              <a:rPr lang="en-US" sz="1800" b="1"/>
              <a:t>  Fixed Dmd</a:t>
            </a:r>
          </a:p>
          <a:p>
            <a:pPr>
              <a:buFontTx/>
              <a:buChar char="•"/>
            </a:pPr>
            <a:r>
              <a:rPr lang="en-US" sz="1800" b="1"/>
              <a:t>  Setup cost</a:t>
            </a:r>
          </a:p>
        </p:txBody>
      </p:sp>
      <p:sp>
        <p:nvSpPr>
          <p:cNvPr id="11284" name="Text Box 24"/>
          <p:cNvSpPr txBox="1">
            <a:spLocks noChangeArrowheads="1"/>
          </p:cNvSpPr>
          <p:nvPr/>
        </p:nvSpPr>
        <p:spPr bwMode="auto">
          <a:xfrm>
            <a:off x="3228976" y="5943601"/>
            <a:ext cx="1893467" cy="646331"/>
          </a:xfrm>
          <a:prstGeom prst="rect">
            <a:avLst/>
          </a:prstGeom>
          <a:solidFill>
            <a:srgbClr val="66FFFF"/>
          </a:solidFill>
          <a:ln w="9525">
            <a:noFill/>
            <a:miter lim="800000"/>
            <a:headEnd/>
            <a:tailEnd/>
          </a:ln>
        </p:spPr>
        <p:txBody>
          <a:bodyPr wrap="none">
            <a:spAutoFit/>
          </a:bodyPr>
          <a:lstStyle/>
          <a:p>
            <a:pPr>
              <a:buFontTx/>
              <a:buChar char="•"/>
            </a:pPr>
            <a:r>
              <a:rPr lang="en-US" sz="1800" b="1"/>
              <a:t>  Random Dmd</a:t>
            </a:r>
          </a:p>
          <a:p>
            <a:pPr>
              <a:buFontTx/>
              <a:buChar char="•"/>
            </a:pPr>
            <a:r>
              <a:rPr lang="en-US" sz="1800" b="1"/>
              <a:t>  Setup cost</a:t>
            </a:r>
          </a:p>
        </p:txBody>
      </p:sp>
      <p:sp>
        <p:nvSpPr>
          <p:cNvPr id="11286" name="Line 26"/>
          <p:cNvSpPr>
            <a:spLocks noChangeShapeType="1"/>
          </p:cNvSpPr>
          <p:nvPr/>
        </p:nvSpPr>
        <p:spPr bwMode="auto">
          <a:xfrm flipH="1">
            <a:off x="4114800" y="1981200"/>
            <a:ext cx="1981200" cy="609600"/>
          </a:xfrm>
          <a:prstGeom prst="line">
            <a:avLst/>
          </a:prstGeom>
          <a:noFill/>
          <a:ln w="38100">
            <a:solidFill>
              <a:srgbClr val="0000CC"/>
            </a:solidFill>
            <a:round/>
            <a:headEnd/>
            <a:tailEnd type="triangle" w="med" len="med"/>
          </a:ln>
        </p:spPr>
        <p:txBody>
          <a:bodyPr/>
          <a:lstStyle/>
          <a:p>
            <a:endParaRPr lang="en-US" b="1"/>
          </a:p>
        </p:txBody>
      </p:sp>
      <p:sp>
        <p:nvSpPr>
          <p:cNvPr id="11287" name="Line 27"/>
          <p:cNvSpPr>
            <a:spLocks noChangeShapeType="1"/>
          </p:cNvSpPr>
          <p:nvPr/>
        </p:nvSpPr>
        <p:spPr bwMode="auto">
          <a:xfrm>
            <a:off x="6096000" y="1981200"/>
            <a:ext cx="3352800" cy="685800"/>
          </a:xfrm>
          <a:prstGeom prst="line">
            <a:avLst/>
          </a:prstGeom>
          <a:noFill/>
          <a:ln w="38100">
            <a:solidFill>
              <a:srgbClr val="0000CC"/>
            </a:solidFill>
            <a:round/>
            <a:headEnd/>
            <a:tailEnd type="triangle" w="med" len="med"/>
          </a:ln>
        </p:spPr>
        <p:txBody>
          <a:bodyPr/>
          <a:lstStyle/>
          <a:p>
            <a:endParaRPr lang="en-US" b="1"/>
          </a:p>
        </p:txBody>
      </p:sp>
      <p:sp>
        <p:nvSpPr>
          <p:cNvPr id="11288" name="Text Box 28"/>
          <p:cNvSpPr txBox="1">
            <a:spLocks noChangeArrowheads="1"/>
          </p:cNvSpPr>
          <p:nvPr/>
        </p:nvSpPr>
        <p:spPr bwMode="auto">
          <a:xfrm>
            <a:off x="3087688" y="2651126"/>
            <a:ext cx="2246312" cy="396875"/>
          </a:xfrm>
          <a:prstGeom prst="rect">
            <a:avLst/>
          </a:prstGeom>
          <a:noFill/>
          <a:ln w="9525">
            <a:noFill/>
            <a:miter lim="800000"/>
            <a:headEnd/>
            <a:tailEnd/>
          </a:ln>
        </p:spPr>
        <p:txBody>
          <a:bodyPr wrap="none">
            <a:spAutoFit/>
          </a:bodyPr>
          <a:lstStyle/>
          <a:p>
            <a:r>
              <a:rPr lang="en-US" sz="2000" b="1" dirty="0">
                <a:solidFill>
                  <a:srgbClr val="006600"/>
                </a:solidFill>
              </a:rPr>
              <a:t>Repeat Purchase</a:t>
            </a:r>
          </a:p>
        </p:txBody>
      </p:sp>
      <p:sp>
        <p:nvSpPr>
          <p:cNvPr id="11289" name="Text Box 29"/>
          <p:cNvSpPr txBox="1">
            <a:spLocks noChangeArrowheads="1"/>
          </p:cNvSpPr>
          <p:nvPr/>
        </p:nvSpPr>
        <p:spPr bwMode="auto">
          <a:xfrm>
            <a:off x="8912226" y="2667001"/>
            <a:ext cx="1298575" cy="396875"/>
          </a:xfrm>
          <a:prstGeom prst="rect">
            <a:avLst/>
          </a:prstGeom>
          <a:noFill/>
          <a:ln w="9525">
            <a:noFill/>
            <a:miter lim="800000"/>
            <a:headEnd/>
            <a:tailEnd/>
          </a:ln>
        </p:spPr>
        <p:txBody>
          <a:bodyPr wrap="none">
            <a:spAutoFit/>
          </a:bodyPr>
          <a:lstStyle/>
          <a:p>
            <a:r>
              <a:rPr lang="en-US" sz="2000" b="1" dirty="0">
                <a:solidFill>
                  <a:srgbClr val="006600"/>
                </a:solidFill>
              </a:rPr>
              <a:t>One-shot</a:t>
            </a:r>
          </a:p>
        </p:txBody>
      </p:sp>
      <p:grpSp>
        <p:nvGrpSpPr>
          <p:cNvPr id="4" name="Group 30"/>
          <p:cNvGrpSpPr>
            <a:grpSpLocks/>
          </p:cNvGrpSpPr>
          <p:nvPr/>
        </p:nvGrpSpPr>
        <p:grpSpPr bwMode="auto">
          <a:xfrm>
            <a:off x="5867400" y="4419600"/>
            <a:ext cx="2057400" cy="914400"/>
            <a:chOff x="350" y="2410"/>
            <a:chExt cx="1296" cy="576"/>
          </a:xfrm>
        </p:grpSpPr>
        <p:sp>
          <p:nvSpPr>
            <p:cNvPr id="11291" name="Line 31"/>
            <p:cNvSpPr>
              <a:spLocks noChangeShapeType="1"/>
            </p:cNvSpPr>
            <p:nvPr/>
          </p:nvSpPr>
          <p:spPr bwMode="auto">
            <a:xfrm>
              <a:off x="1036" y="2410"/>
              <a:ext cx="0" cy="288"/>
            </a:xfrm>
            <a:prstGeom prst="line">
              <a:avLst/>
            </a:prstGeom>
            <a:noFill/>
            <a:ln w="28575">
              <a:solidFill>
                <a:srgbClr val="FF0000"/>
              </a:solidFill>
              <a:round/>
              <a:headEnd/>
              <a:tailEnd/>
            </a:ln>
          </p:spPr>
          <p:txBody>
            <a:bodyPr/>
            <a:lstStyle/>
            <a:p>
              <a:endParaRPr lang="en-US" b="1"/>
            </a:p>
          </p:txBody>
        </p:sp>
        <p:sp>
          <p:nvSpPr>
            <p:cNvPr id="11292" name="Line 32"/>
            <p:cNvSpPr>
              <a:spLocks noChangeShapeType="1"/>
            </p:cNvSpPr>
            <p:nvPr/>
          </p:nvSpPr>
          <p:spPr bwMode="auto">
            <a:xfrm flipV="1">
              <a:off x="350" y="2688"/>
              <a:ext cx="1296" cy="0"/>
            </a:xfrm>
            <a:prstGeom prst="line">
              <a:avLst/>
            </a:prstGeom>
            <a:noFill/>
            <a:ln w="28575">
              <a:solidFill>
                <a:srgbClr val="FF0000"/>
              </a:solidFill>
              <a:round/>
              <a:headEnd/>
              <a:tailEnd/>
            </a:ln>
          </p:spPr>
          <p:txBody>
            <a:bodyPr/>
            <a:lstStyle/>
            <a:p>
              <a:endParaRPr lang="en-US" b="1"/>
            </a:p>
          </p:txBody>
        </p:sp>
        <p:sp>
          <p:nvSpPr>
            <p:cNvPr id="11293" name="Line 33"/>
            <p:cNvSpPr>
              <a:spLocks noChangeShapeType="1"/>
            </p:cNvSpPr>
            <p:nvPr/>
          </p:nvSpPr>
          <p:spPr bwMode="auto">
            <a:xfrm>
              <a:off x="350" y="2698"/>
              <a:ext cx="0" cy="288"/>
            </a:xfrm>
            <a:prstGeom prst="line">
              <a:avLst/>
            </a:prstGeom>
            <a:noFill/>
            <a:ln w="28575">
              <a:solidFill>
                <a:srgbClr val="FF0000"/>
              </a:solidFill>
              <a:round/>
              <a:headEnd/>
              <a:tailEnd type="triangle" w="med" len="med"/>
            </a:ln>
          </p:spPr>
          <p:txBody>
            <a:bodyPr/>
            <a:lstStyle/>
            <a:p>
              <a:endParaRPr lang="en-US" b="1"/>
            </a:p>
          </p:txBody>
        </p:sp>
        <p:sp>
          <p:nvSpPr>
            <p:cNvPr id="11294" name="Line 34"/>
            <p:cNvSpPr>
              <a:spLocks noChangeShapeType="1"/>
            </p:cNvSpPr>
            <p:nvPr/>
          </p:nvSpPr>
          <p:spPr bwMode="auto">
            <a:xfrm>
              <a:off x="1646" y="2698"/>
              <a:ext cx="0" cy="288"/>
            </a:xfrm>
            <a:prstGeom prst="line">
              <a:avLst/>
            </a:prstGeom>
            <a:noFill/>
            <a:ln w="28575">
              <a:solidFill>
                <a:srgbClr val="FF0000"/>
              </a:solidFill>
              <a:round/>
              <a:headEnd/>
              <a:tailEnd type="triangle" w="med" len="med"/>
            </a:ln>
          </p:spPr>
          <p:txBody>
            <a:bodyPr/>
            <a:lstStyle/>
            <a:p>
              <a:endParaRPr lang="en-US" b="1"/>
            </a:p>
          </p:txBody>
        </p:sp>
      </p:grpSp>
      <p:sp>
        <p:nvSpPr>
          <p:cNvPr id="42" name="Rectangle 41"/>
          <p:cNvSpPr/>
          <p:nvPr/>
        </p:nvSpPr>
        <p:spPr bwMode="auto">
          <a:xfrm>
            <a:off x="1600200" y="3048000"/>
            <a:ext cx="6705600" cy="3581400"/>
          </a:xfrm>
          <a:prstGeom prst="rect">
            <a:avLst/>
          </a:prstGeom>
          <a:solidFill>
            <a:schemeClr val="accent1"/>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dirty="0"/>
          </a:p>
        </p:txBody>
      </p:sp>
      <p:sp>
        <p:nvSpPr>
          <p:cNvPr id="43" name="Rectangle 42"/>
          <p:cNvSpPr/>
          <p:nvPr/>
        </p:nvSpPr>
        <p:spPr bwMode="auto">
          <a:xfrm>
            <a:off x="8305800" y="5334000"/>
            <a:ext cx="2057400" cy="1295400"/>
          </a:xfrm>
          <a:prstGeom prst="rect">
            <a:avLst/>
          </a:prstGeom>
          <a:solidFill>
            <a:schemeClr val="accent1"/>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44" name="TextBox 43"/>
          <p:cNvSpPr txBox="1"/>
          <p:nvPr/>
        </p:nvSpPr>
        <p:spPr>
          <a:xfrm rot="19878795">
            <a:off x="3955435" y="4596144"/>
            <a:ext cx="4634923" cy="923330"/>
          </a:xfrm>
          <a:prstGeom prst="rect">
            <a:avLst/>
          </a:prstGeom>
          <a:noFill/>
        </p:spPr>
        <p:txBody>
          <a:bodyPr wrap="none" rtlCol="0">
            <a:spAutoFit/>
          </a:bodyPr>
          <a:lstStyle/>
          <a:p>
            <a:r>
              <a:rPr lang="en-US" sz="5400" b="1" dirty="0">
                <a:solidFill>
                  <a:schemeClr val="bg1"/>
                </a:solidFill>
              </a:rPr>
              <a:t>Next 2 Weeks</a:t>
            </a:r>
          </a:p>
        </p:txBody>
      </p:sp>
    </p:spTree>
    <p:extLst>
      <p:ext uri="{BB962C8B-B14F-4D97-AF65-F5344CB8AC3E}">
        <p14:creationId xmlns:p14="http://schemas.microsoft.com/office/powerpoint/2010/main" val="2289589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88"/>
                                        </p:tgtEl>
                                        <p:attrNameLst>
                                          <p:attrName>style.visibility</p:attrName>
                                        </p:attrNameLst>
                                      </p:cBhvr>
                                      <p:to>
                                        <p:strVal val="visible"/>
                                      </p:to>
                                    </p:set>
                                    <p:anim calcmode="lin" valueType="num">
                                      <p:cBhvr additive="base">
                                        <p:cTn id="7" dur="500" fill="hold"/>
                                        <p:tgtEl>
                                          <p:spTgt spid="11288"/>
                                        </p:tgtEl>
                                        <p:attrNameLst>
                                          <p:attrName>ppt_x</p:attrName>
                                        </p:attrNameLst>
                                      </p:cBhvr>
                                      <p:tavLst>
                                        <p:tav tm="0">
                                          <p:val>
                                            <p:strVal val="0-#ppt_w/2"/>
                                          </p:val>
                                        </p:tav>
                                        <p:tav tm="100000">
                                          <p:val>
                                            <p:strVal val="#ppt_x"/>
                                          </p:val>
                                        </p:tav>
                                      </p:tavLst>
                                    </p:anim>
                                    <p:anim calcmode="lin" valueType="num">
                                      <p:cBhvr additive="base">
                                        <p:cTn id="8" dur="500" fill="hold"/>
                                        <p:tgtEl>
                                          <p:spTgt spid="1128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289"/>
                                        </p:tgtEl>
                                        <p:attrNameLst>
                                          <p:attrName>style.visibility</p:attrName>
                                        </p:attrNameLst>
                                      </p:cBhvr>
                                      <p:to>
                                        <p:strVal val="visible"/>
                                      </p:to>
                                    </p:set>
                                    <p:anim calcmode="lin" valueType="num">
                                      <p:cBhvr additive="base">
                                        <p:cTn id="11" dur="500" fill="hold"/>
                                        <p:tgtEl>
                                          <p:spTgt spid="11289"/>
                                        </p:tgtEl>
                                        <p:attrNameLst>
                                          <p:attrName>ppt_x</p:attrName>
                                        </p:attrNameLst>
                                      </p:cBhvr>
                                      <p:tavLst>
                                        <p:tav tm="0">
                                          <p:val>
                                            <p:strVal val="0-#ppt_w/2"/>
                                          </p:val>
                                        </p:tav>
                                        <p:tav tm="100000">
                                          <p:val>
                                            <p:strVal val="#ppt_x"/>
                                          </p:val>
                                        </p:tav>
                                      </p:tavLst>
                                    </p:anim>
                                    <p:anim calcmode="lin" valueType="num">
                                      <p:cBhvr additive="base">
                                        <p:cTn id="12" dur="500" fill="hold"/>
                                        <p:tgtEl>
                                          <p:spTgt spid="1128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1286"/>
                                        </p:tgtEl>
                                        <p:attrNameLst>
                                          <p:attrName>style.visibility</p:attrName>
                                        </p:attrNameLst>
                                      </p:cBhvr>
                                      <p:to>
                                        <p:strVal val="visible"/>
                                      </p:to>
                                    </p:set>
                                    <p:anim calcmode="lin" valueType="num">
                                      <p:cBhvr additive="base">
                                        <p:cTn id="15" dur="500" fill="hold"/>
                                        <p:tgtEl>
                                          <p:spTgt spid="11286"/>
                                        </p:tgtEl>
                                        <p:attrNameLst>
                                          <p:attrName>ppt_x</p:attrName>
                                        </p:attrNameLst>
                                      </p:cBhvr>
                                      <p:tavLst>
                                        <p:tav tm="0">
                                          <p:val>
                                            <p:strVal val="0-#ppt_w/2"/>
                                          </p:val>
                                        </p:tav>
                                        <p:tav tm="100000">
                                          <p:val>
                                            <p:strVal val="#ppt_x"/>
                                          </p:val>
                                        </p:tav>
                                      </p:tavLst>
                                    </p:anim>
                                    <p:anim calcmode="lin" valueType="num">
                                      <p:cBhvr additive="base">
                                        <p:cTn id="16" dur="500" fill="hold"/>
                                        <p:tgtEl>
                                          <p:spTgt spid="1128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1287"/>
                                        </p:tgtEl>
                                        <p:attrNameLst>
                                          <p:attrName>style.visibility</p:attrName>
                                        </p:attrNameLst>
                                      </p:cBhvr>
                                      <p:to>
                                        <p:strVal val="visible"/>
                                      </p:to>
                                    </p:set>
                                    <p:anim calcmode="lin" valueType="num">
                                      <p:cBhvr additive="base">
                                        <p:cTn id="19" dur="500" fill="hold"/>
                                        <p:tgtEl>
                                          <p:spTgt spid="11287"/>
                                        </p:tgtEl>
                                        <p:attrNameLst>
                                          <p:attrName>ppt_x</p:attrName>
                                        </p:attrNameLst>
                                      </p:cBhvr>
                                      <p:tavLst>
                                        <p:tav tm="0">
                                          <p:val>
                                            <p:strVal val="0-#ppt_w/2"/>
                                          </p:val>
                                        </p:tav>
                                        <p:tav tm="100000">
                                          <p:val>
                                            <p:strVal val="#ppt_x"/>
                                          </p:val>
                                        </p:tav>
                                      </p:tavLst>
                                    </p:anim>
                                    <p:anim calcmode="lin" valueType="num">
                                      <p:cBhvr additive="base">
                                        <p:cTn id="20" dur="500" fill="hold"/>
                                        <p:tgtEl>
                                          <p:spTgt spid="1128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11269"/>
                                        </p:tgtEl>
                                        <p:attrNameLst>
                                          <p:attrName>style.visibility</p:attrName>
                                        </p:attrNameLst>
                                      </p:cBhvr>
                                      <p:to>
                                        <p:strVal val="visible"/>
                                      </p:to>
                                    </p:set>
                                    <p:anim calcmode="lin" valueType="num">
                                      <p:cBhvr additive="base">
                                        <p:cTn id="25" dur="500" fill="hold"/>
                                        <p:tgtEl>
                                          <p:spTgt spid="11269"/>
                                        </p:tgtEl>
                                        <p:attrNameLst>
                                          <p:attrName>ppt_x</p:attrName>
                                        </p:attrNameLst>
                                      </p:cBhvr>
                                      <p:tavLst>
                                        <p:tav tm="0">
                                          <p:val>
                                            <p:strVal val="0-#ppt_w/2"/>
                                          </p:val>
                                        </p:tav>
                                        <p:tav tm="100000">
                                          <p:val>
                                            <p:strVal val="#ppt_x"/>
                                          </p:val>
                                        </p:tav>
                                      </p:tavLst>
                                    </p:anim>
                                    <p:anim calcmode="lin" valueType="num">
                                      <p:cBhvr additive="base">
                                        <p:cTn id="26" dur="500" fill="hold"/>
                                        <p:tgtEl>
                                          <p:spTgt spid="11269"/>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0"/>
                                  </p:stCondLst>
                                  <p:childTnLst>
                                    <p:set>
                                      <p:cBhvr>
                                        <p:cTn id="28" dur="1" fill="hold">
                                          <p:stCondLst>
                                            <p:cond delay="0"/>
                                          </p:stCondLst>
                                        </p:cTn>
                                        <p:tgtEl>
                                          <p:spTgt spid="11270"/>
                                        </p:tgtEl>
                                        <p:attrNameLst>
                                          <p:attrName>style.visibility</p:attrName>
                                        </p:attrNameLst>
                                      </p:cBhvr>
                                      <p:to>
                                        <p:strVal val="visible"/>
                                      </p:to>
                                    </p:set>
                                    <p:anim calcmode="lin" valueType="num">
                                      <p:cBhvr additive="base">
                                        <p:cTn id="29" dur="500" fill="hold"/>
                                        <p:tgtEl>
                                          <p:spTgt spid="11270"/>
                                        </p:tgtEl>
                                        <p:attrNameLst>
                                          <p:attrName>ppt_x</p:attrName>
                                        </p:attrNameLst>
                                      </p:cBhvr>
                                      <p:tavLst>
                                        <p:tav tm="0">
                                          <p:val>
                                            <p:strVal val="0-#ppt_w/2"/>
                                          </p:val>
                                        </p:tav>
                                        <p:tav tm="100000">
                                          <p:val>
                                            <p:strVal val="#ppt_x"/>
                                          </p:val>
                                        </p:tav>
                                      </p:tavLst>
                                    </p:anim>
                                    <p:anim calcmode="lin" valueType="num">
                                      <p:cBhvr additive="base">
                                        <p:cTn id="30" dur="500" fill="hold"/>
                                        <p:tgtEl>
                                          <p:spTgt spid="11270"/>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0"/>
                                  </p:stCondLst>
                                  <p:childTnLst>
                                    <p:set>
                                      <p:cBhvr>
                                        <p:cTn id="32" dur="1" fill="hold">
                                          <p:stCondLst>
                                            <p:cond delay="0"/>
                                          </p:stCondLst>
                                        </p:cTn>
                                        <p:tgtEl>
                                          <p:spTgt spid="11272"/>
                                        </p:tgtEl>
                                        <p:attrNameLst>
                                          <p:attrName>style.visibility</p:attrName>
                                        </p:attrNameLst>
                                      </p:cBhvr>
                                      <p:to>
                                        <p:strVal val="visible"/>
                                      </p:to>
                                    </p:set>
                                    <p:anim calcmode="lin" valueType="num">
                                      <p:cBhvr additive="base">
                                        <p:cTn id="33" dur="500" fill="hold"/>
                                        <p:tgtEl>
                                          <p:spTgt spid="11272"/>
                                        </p:tgtEl>
                                        <p:attrNameLst>
                                          <p:attrName>ppt_x</p:attrName>
                                        </p:attrNameLst>
                                      </p:cBhvr>
                                      <p:tavLst>
                                        <p:tav tm="0">
                                          <p:val>
                                            <p:strVal val="0-#ppt_w/2"/>
                                          </p:val>
                                        </p:tav>
                                        <p:tav tm="100000">
                                          <p:val>
                                            <p:strVal val="#ppt_x"/>
                                          </p:val>
                                        </p:tav>
                                      </p:tavLst>
                                    </p:anim>
                                    <p:anim calcmode="lin" valueType="num">
                                      <p:cBhvr additive="base">
                                        <p:cTn id="34" dur="500" fill="hold"/>
                                        <p:tgtEl>
                                          <p:spTgt spid="11272"/>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0"/>
                                  </p:stCondLst>
                                  <p:childTnLst>
                                    <p:set>
                                      <p:cBhvr>
                                        <p:cTn id="36" dur="1" fill="hold">
                                          <p:stCondLst>
                                            <p:cond delay="0"/>
                                          </p:stCondLst>
                                        </p:cTn>
                                        <p:tgtEl>
                                          <p:spTgt spid="11273"/>
                                        </p:tgtEl>
                                        <p:attrNameLst>
                                          <p:attrName>style.visibility</p:attrName>
                                        </p:attrNameLst>
                                      </p:cBhvr>
                                      <p:to>
                                        <p:strVal val="visible"/>
                                      </p:to>
                                    </p:set>
                                    <p:anim calcmode="lin" valueType="num">
                                      <p:cBhvr additive="base">
                                        <p:cTn id="37" dur="500" fill="hold"/>
                                        <p:tgtEl>
                                          <p:spTgt spid="11273"/>
                                        </p:tgtEl>
                                        <p:attrNameLst>
                                          <p:attrName>ppt_x</p:attrName>
                                        </p:attrNameLst>
                                      </p:cBhvr>
                                      <p:tavLst>
                                        <p:tav tm="0">
                                          <p:val>
                                            <p:strVal val="0-#ppt_w/2"/>
                                          </p:val>
                                        </p:tav>
                                        <p:tav tm="100000">
                                          <p:val>
                                            <p:strVal val="#ppt_x"/>
                                          </p:val>
                                        </p:tav>
                                      </p:tavLst>
                                    </p:anim>
                                    <p:anim calcmode="lin" valueType="num">
                                      <p:cBhvr additive="base">
                                        <p:cTn id="38" dur="500" fill="hold"/>
                                        <p:tgtEl>
                                          <p:spTgt spid="11273"/>
                                        </p:tgtEl>
                                        <p:attrNameLst>
                                          <p:attrName>ppt_y</p:attrName>
                                        </p:attrNameLst>
                                      </p:cBhvr>
                                      <p:tavLst>
                                        <p:tav tm="0">
                                          <p:val>
                                            <p:strVal val="1+#ppt_h/2"/>
                                          </p:val>
                                        </p:tav>
                                        <p:tav tm="100000">
                                          <p:val>
                                            <p:strVal val="#ppt_y"/>
                                          </p:val>
                                        </p:tav>
                                      </p:tavLst>
                                    </p:anim>
                                  </p:childTnLst>
                                </p:cTn>
                              </p:par>
                              <p:par>
                                <p:cTn id="39" presetID="2" presetClass="entr" presetSubtype="12"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0-#ppt_w/2"/>
                                          </p:val>
                                        </p:tav>
                                        <p:tav tm="100000">
                                          <p:val>
                                            <p:strVal val="#ppt_x"/>
                                          </p:val>
                                        </p:tav>
                                      </p:tavLst>
                                    </p:anim>
                                    <p:anim calcmode="lin" valueType="num">
                                      <p:cBhvr additive="base">
                                        <p:cTn id="42" dur="500" fill="hold"/>
                                        <p:tgtEl>
                                          <p:spTgt spid="2"/>
                                        </p:tgtEl>
                                        <p:attrNameLst>
                                          <p:attrName>ppt_y</p:attrName>
                                        </p:attrNameLst>
                                      </p:cBhvr>
                                      <p:tavLst>
                                        <p:tav tm="0">
                                          <p:val>
                                            <p:strVal val="1+#ppt_h/2"/>
                                          </p:val>
                                        </p:tav>
                                        <p:tav tm="100000">
                                          <p:val>
                                            <p:strVal val="#ppt_y"/>
                                          </p:val>
                                        </p:tav>
                                      </p:tavLst>
                                    </p:anim>
                                  </p:childTnLst>
                                </p:cTn>
                              </p:par>
                              <p:par>
                                <p:cTn id="43" presetID="2" presetClass="entr" presetSubtype="12" fill="hold" grpId="0" nodeType="withEffect">
                                  <p:stCondLst>
                                    <p:cond delay="0"/>
                                  </p:stCondLst>
                                  <p:childTnLst>
                                    <p:set>
                                      <p:cBhvr>
                                        <p:cTn id="44" dur="1" fill="hold">
                                          <p:stCondLst>
                                            <p:cond delay="0"/>
                                          </p:stCondLst>
                                        </p:cTn>
                                        <p:tgtEl>
                                          <p:spTgt spid="11275"/>
                                        </p:tgtEl>
                                        <p:attrNameLst>
                                          <p:attrName>style.visibility</p:attrName>
                                        </p:attrNameLst>
                                      </p:cBhvr>
                                      <p:to>
                                        <p:strVal val="visible"/>
                                      </p:to>
                                    </p:set>
                                    <p:anim calcmode="lin" valueType="num">
                                      <p:cBhvr additive="base">
                                        <p:cTn id="45" dur="500" fill="hold"/>
                                        <p:tgtEl>
                                          <p:spTgt spid="11275"/>
                                        </p:tgtEl>
                                        <p:attrNameLst>
                                          <p:attrName>ppt_x</p:attrName>
                                        </p:attrNameLst>
                                      </p:cBhvr>
                                      <p:tavLst>
                                        <p:tav tm="0">
                                          <p:val>
                                            <p:strVal val="0-#ppt_w/2"/>
                                          </p:val>
                                        </p:tav>
                                        <p:tav tm="100000">
                                          <p:val>
                                            <p:strVal val="#ppt_x"/>
                                          </p:val>
                                        </p:tav>
                                      </p:tavLst>
                                    </p:anim>
                                    <p:anim calcmode="lin" valueType="num">
                                      <p:cBhvr additive="base">
                                        <p:cTn id="46" dur="500" fill="hold"/>
                                        <p:tgtEl>
                                          <p:spTgt spid="11275"/>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1276"/>
                                        </p:tgtEl>
                                        <p:attrNameLst>
                                          <p:attrName>style.visibility</p:attrName>
                                        </p:attrNameLst>
                                      </p:cBhvr>
                                      <p:to>
                                        <p:strVal val="visible"/>
                                      </p:to>
                                    </p:set>
                                    <p:anim calcmode="lin" valueType="num">
                                      <p:cBhvr additive="base">
                                        <p:cTn id="49" dur="500" fill="hold"/>
                                        <p:tgtEl>
                                          <p:spTgt spid="11276"/>
                                        </p:tgtEl>
                                        <p:attrNameLst>
                                          <p:attrName>ppt_x</p:attrName>
                                        </p:attrNameLst>
                                      </p:cBhvr>
                                      <p:tavLst>
                                        <p:tav tm="0">
                                          <p:val>
                                            <p:strVal val="0-#ppt_w/2"/>
                                          </p:val>
                                        </p:tav>
                                        <p:tav tm="100000">
                                          <p:val>
                                            <p:strVal val="#ppt_x"/>
                                          </p:val>
                                        </p:tav>
                                      </p:tavLst>
                                    </p:anim>
                                    <p:anim calcmode="lin" valueType="num">
                                      <p:cBhvr additive="base">
                                        <p:cTn id="50" dur="500" fill="hold"/>
                                        <p:tgtEl>
                                          <p:spTgt spid="11276"/>
                                        </p:tgtEl>
                                        <p:attrNameLst>
                                          <p:attrName>ppt_y</p:attrName>
                                        </p:attrNameLst>
                                      </p:cBhvr>
                                      <p:tavLst>
                                        <p:tav tm="0">
                                          <p:val>
                                            <p:strVal val="1+#ppt_h/2"/>
                                          </p:val>
                                        </p:tav>
                                        <p:tav tm="100000">
                                          <p:val>
                                            <p:strVal val="#ppt_y"/>
                                          </p:val>
                                        </p:tav>
                                      </p:tavLst>
                                    </p:anim>
                                  </p:childTnLst>
                                </p:cTn>
                              </p:par>
                              <p:par>
                                <p:cTn id="51" presetID="2" presetClass="entr" presetSubtype="12" fill="hold" grpId="0" nodeType="withEffect">
                                  <p:stCondLst>
                                    <p:cond delay="0"/>
                                  </p:stCondLst>
                                  <p:childTnLst>
                                    <p:set>
                                      <p:cBhvr>
                                        <p:cTn id="52" dur="1" fill="hold">
                                          <p:stCondLst>
                                            <p:cond delay="0"/>
                                          </p:stCondLst>
                                        </p:cTn>
                                        <p:tgtEl>
                                          <p:spTgt spid="11278"/>
                                        </p:tgtEl>
                                        <p:attrNameLst>
                                          <p:attrName>style.visibility</p:attrName>
                                        </p:attrNameLst>
                                      </p:cBhvr>
                                      <p:to>
                                        <p:strVal val="visible"/>
                                      </p:to>
                                    </p:set>
                                    <p:anim calcmode="lin" valueType="num">
                                      <p:cBhvr additive="base">
                                        <p:cTn id="53" dur="500" fill="hold"/>
                                        <p:tgtEl>
                                          <p:spTgt spid="11278"/>
                                        </p:tgtEl>
                                        <p:attrNameLst>
                                          <p:attrName>ppt_x</p:attrName>
                                        </p:attrNameLst>
                                      </p:cBhvr>
                                      <p:tavLst>
                                        <p:tav tm="0">
                                          <p:val>
                                            <p:strVal val="0-#ppt_w/2"/>
                                          </p:val>
                                        </p:tav>
                                        <p:tav tm="100000">
                                          <p:val>
                                            <p:strVal val="#ppt_x"/>
                                          </p:val>
                                        </p:tav>
                                      </p:tavLst>
                                    </p:anim>
                                    <p:anim calcmode="lin" valueType="num">
                                      <p:cBhvr additive="base">
                                        <p:cTn id="54" dur="500" fill="hold"/>
                                        <p:tgtEl>
                                          <p:spTgt spid="11278"/>
                                        </p:tgtEl>
                                        <p:attrNameLst>
                                          <p:attrName>ppt_y</p:attrName>
                                        </p:attrNameLst>
                                      </p:cBhvr>
                                      <p:tavLst>
                                        <p:tav tm="0">
                                          <p:val>
                                            <p:strVal val="1+#ppt_h/2"/>
                                          </p:val>
                                        </p:tav>
                                        <p:tav tm="100000">
                                          <p:val>
                                            <p:strVal val="#ppt_y"/>
                                          </p:val>
                                        </p:tav>
                                      </p:tavLst>
                                    </p:anim>
                                  </p:childTnLst>
                                </p:cTn>
                              </p:par>
                              <p:par>
                                <p:cTn id="55" presetID="2" presetClass="entr" presetSubtype="12" fill="hold" grpId="0" nodeType="withEffect">
                                  <p:stCondLst>
                                    <p:cond delay="0"/>
                                  </p:stCondLst>
                                  <p:childTnLst>
                                    <p:set>
                                      <p:cBhvr>
                                        <p:cTn id="56" dur="1" fill="hold">
                                          <p:stCondLst>
                                            <p:cond delay="0"/>
                                          </p:stCondLst>
                                        </p:cTn>
                                        <p:tgtEl>
                                          <p:spTgt spid="11280"/>
                                        </p:tgtEl>
                                        <p:attrNameLst>
                                          <p:attrName>style.visibility</p:attrName>
                                        </p:attrNameLst>
                                      </p:cBhvr>
                                      <p:to>
                                        <p:strVal val="visible"/>
                                      </p:to>
                                    </p:set>
                                    <p:anim calcmode="lin" valueType="num">
                                      <p:cBhvr additive="base">
                                        <p:cTn id="57" dur="500" fill="hold"/>
                                        <p:tgtEl>
                                          <p:spTgt spid="11280"/>
                                        </p:tgtEl>
                                        <p:attrNameLst>
                                          <p:attrName>ppt_x</p:attrName>
                                        </p:attrNameLst>
                                      </p:cBhvr>
                                      <p:tavLst>
                                        <p:tav tm="0">
                                          <p:val>
                                            <p:strVal val="0-#ppt_w/2"/>
                                          </p:val>
                                        </p:tav>
                                        <p:tav tm="100000">
                                          <p:val>
                                            <p:strVal val="#ppt_x"/>
                                          </p:val>
                                        </p:tav>
                                      </p:tavLst>
                                    </p:anim>
                                    <p:anim calcmode="lin" valueType="num">
                                      <p:cBhvr additive="base">
                                        <p:cTn id="58" dur="500" fill="hold"/>
                                        <p:tgtEl>
                                          <p:spTgt spid="11280"/>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0"/>
                                  </p:stCondLst>
                                  <p:childTnLst>
                                    <p:set>
                                      <p:cBhvr>
                                        <p:cTn id="60" dur="1" fill="hold">
                                          <p:stCondLst>
                                            <p:cond delay="0"/>
                                          </p:stCondLst>
                                        </p:cTn>
                                        <p:tgtEl>
                                          <p:spTgt spid="11281"/>
                                        </p:tgtEl>
                                        <p:attrNameLst>
                                          <p:attrName>style.visibility</p:attrName>
                                        </p:attrNameLst>
                                      </p:cBhvr>
                                      <p:to>
                                        <p:strVal val="visible"/>
                                      </p:to>
                                    </p:set>
                                    <p:anim calcmode="lin" valueType="num">
                                      <p:cBhvr additive="base">
                                        <p:cTn id="61" dur="500" fill="hold"/>
                                        <p:tgtEl>
                                          <p:spTgt spid="11281"/>
                                        </p:tgtEl>
                                        <p:attrNameLst>
                                          <p:attrName>ppt_x</p:attrName>
                                        </p:attrNameLst>
                                      </p:cBhvr>
                                      <p:tavLst>
                                        <p:tav tm="0">
                                          <p:val>
                                            <p:strVal val="0-#ppt_w/2"/>
                                          </p:val>
                                        </p:tav>
                                        <p:tav tm="100000">
                                          <p:val>
                                            <p:strVal val="#ppt_x"/>
                                          </p:val>
                                        </p:tav>
                                      </p:tavLst>
                                    </p:anim>
                                    <p:anim calcmode="lin" valueType="num">
                                      <p:cBhvr additive="base">
                                        <p:cTn id="62" dur="500" fill="hold"/>
                                        <p:tgtEl>
                                          <p:spTgt spid="11281"/>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0"/>
                                  </p:stCondLst>
                                  <p:childTnLst>
                                    <p:set>
                                      <p:cBhvr>
                                        <p:cTn id="64" dur="1" fill="hold">
                                          <p:stCondLst>
                                            <p:cond delay="0"/>
                                          </p:stCondLst>
                                        </p:cTn>
                                        <p:tgtEl>
                                          <p:spTgt spid="11282"/>
                                        </p:tgtEl>
                                        <p:attrNameLst>
                                          <p:attrName>style.visibility</p:attrName>
                                        </p:attrNameLst>
                                      </p:cBhvr>
                                      <p:to>
                                        <p:strVal val="visible"/>
                                      </p:to>
                                    </p:set>
                                    <p:anim calcmode="lin" valueType="num">
                                      <p:cBhvr additive="base">
                                        <p:cTn id="65" dur="500" fill="hold"/>
                                        <p:tgtEl>
                                          <p:spTgt spid="11282"/>
                                        </p:tgtEl>
                                        <p:attrNameLst>
                                          <p:attrName>ppt_x</p:attrName>
                                        </p:attrNameLst>
                                      </p:cBhvr>
                                      <p:tavLst>
                                        <p:tav tm="0">
                                          <p:val>
                                            <p:strVal val="0-#ppt_w/2"/>
                                          </p:val>
                                        </p:tav>
                                        <p:tav tm="100000">
                                          <p:val>
                                            <p:strVal val="#ppt_x"/>
                                          </p:val>
                                        </p:tav>
                                      </p:tavLst>
                                    </p:anim>
                                    <p:anim calcmode="lin" valueType="num">
                                      <p:cBhvr additive="base">
                                        <p:cTn id="66" dur="500" fill="hold"/>
                                        <p:tgtEl>
                                          <p:spTgt spid="11282"/>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0"/>
                                  </p:stCondLst>
                                  <p:childTnLst>
                                    <p:set>
                                      <p:cBhvr>
                                        <p:cTn id="68" dur="1" fill="hold">
                                          <p:stCondLst>
                                            <p:cond delay="0"/>
                                          </p:stCondLst>
                                        </p:cTn>
                                        <p:tgtEl>
                                          <p:spTgt spid="11283"/>
                                        </p:tgtEl>
                                        <p:attrNameLst>
                                          <p:attrName>style.visibility</p:attrName>
                                        </p:attrNameLst>
                                      </p:cBhvr>
                                      <p:to>
                                        <p:strVal val="visible"/>
                                      </p:to>
                                    </p:set>
                                    <p:anim calcmode="lin" valueType="num">
                                      <p:cBhvr additive="base">
                                        <p:cTn id="69" dur="500" fill="hold"/>
                                        <p:tgtEl>
                                          <p:spTgt spid="11283"/>
                                        </p:tgtEl>
                                        <p:attrNameLst>
                                          <p:attrName>ppt_x</p:attrName>
                                        </p:attrNameLst>
                                      </p:cBhvr>
                                      <p:tavLst>
                                        <p:tav tm="0">
                                          <p:val>
                                            <p:strVal val="0-#ppt_w/2"/>
                                          </p:val>
                                        </p:tav>
                                        <p:tav tm="100000">
                                          <p:val>
                                            <p:strVal val="#ppt_x"/>
                                          </p:val>
                                        </p:tav>
                                      </p:tavLst>
                                    </p:anim>
                                    <p:anim calcmode="lin" valueType="num">
                                      <p:cBhvr additive="base">
                                        <p:cTn id="70" dur="500" fill="hold"/>
                                        <p:tgtEl>
                                          <p:spTgt spid="11283"/>
                                        </p:tgtEl>
                                        <p:attrNameLst>
                                          <p:attrName>ppt_y</p:attrName>
                                        </p:attrNameLst>
                                      </p:cBhvr>
                                      <p:tavLst>
                                        <p:tav tm="0">
                                          <p:val>
                                            <p:strVal val="1+#ppt_h/2"/>
                                          </p:val>
                                        </p:tav>
                                        <p:tav tm="100000">
                                          <p:val>
                                            <p:strVal val="#ppt_y"/>
                                          </p:val>
                                        </p:tav>
                                      </p:tavLst>
                                    </p:anim>
                                  </p:childTnLst>
                                </p:cTn>
                              </p:par>
                              <p:par>
                                <p:cTn id="71" presetID="2" presetClass="entr" presetSubtype="12" fill="hold" grpId="0" nodeType="withEffect">
                                  <p:stCondLst>
                                    <p:cond delay="0"/>
                                  </p:stCondLst>
                                  <p:childTnLst>
                                    <p:set>
                                      <p:cBhvr>
                                        <p:cTn id="72" dur="1" fill="hold">
                                          <p:stCondLst>
                                            <p:cond delay="0"/>
                                          </p:stCondLst>
                                        </p:cTn>
                                        <p:tgtEl>
                                          <p:spTgt spid="11284"/>
                                        </p:tgtEl>
                                        <p:attrNameLst>
                                          <p:attrName>style.visibility</p:attrName>
                                        </p:attrNameLst>
                                      </p:cBhvr>
                                      <p:to>
                                        <p:strVal val="visible"/>
                                      </p:to>
                                    </p:set>
                                    <p:anim calcmode="lin" valueType="num">
                                      <p:cBhvr additive="base">
                                        <p:cTn id="73" dur="500" fill="hold"/>
                                        <p:tgtEl>
                                          <p:spTgt spid="11284"/>
                                        </p:tgtEl>
                                        <p:attrNameLst>
                                          <p:attrName>ppt_x</p:attrName>
                                        </p:attrNameLst>
                                      </p:cBhvr>
                                      <p:tavLst>
                                        <p:tav tm="0">
                                          <p:val>
                                            <p:strVal val="0-#ppt_w/2"/>
                                          </p:val>
                                        </p:tav>
                                        <p:tav tm="100000">
                                          <p:val>
                                            <p:strVal val="#ppt_x"/>
                                          </p:val>
                                        </p:tav>
                                      </p:tavLst>
                                    </p:anim>
                                    <p:anim calcmode="lin" valueType="num">
                                      <p:cBhvr additive="base">
                                        <p:cTn id="74" dur="500" fill="hold"/>
                                        <p:tgtEl>
                                          <p:spTgt spid="11284"/>
                                        </p:tgtEl>
                                        <p:attrNameLst>
                                          <p:attrName>ppt_y</p:attrName>
                                        </p:attrNameLst>
                                      </p:cBhvr>
                                      <p:tavLst>
                                        <p:tav tm="0">
                                          <p:val>
                                            <p:strVal val="1+#ppt_h/2"/>
                                          </p:val>
                                        </p:tav>
                                        <p:tav tm="100000">
                                          <p:val>
                                            <p:strVal val="#ppt_y"/>
                                          </p:val>
                                        </p:tav>
                                      </p:tavLst>
                                    </p:anim>
                                  </p:childTnLst>
                                </p:cTn>
                              </p:par>
                              <p:par>
                                <p:cTn id="75" presetID="2" presetClass="entr" presetSubtype="12" fill="hold" nodeType="with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additive="base">
                                        <p:cTn id="77" dur="500" fill="hold"/>
                                        <p:tgtEl>
                                          <p:spTgt spid="4"/>
                                        </p:tgtEl>
                                        <p:attrNameLst>
                                          <p:attrName>ppt_x</p:attrName>
                                        </p:attrNameLst>
                                      </p:cBhvr>
                                      <p:tavLst>
                                        <p:tav tm="0">
                                          <p:val>
                                            <p:strVal val="0-#ppt_w/2"/>
                                          </p:val>
                                        </p:tav>
                                        <p:tav tm="100000">
                                          <p:val>
                                            <p:strVal val="#ppt_x"/>
                                          </p:val>
                                        </p:tav>
                                      </p:tavLst>
                                    </p:anim>
                                    <p:anim calcmode="lin" valueType="num">
                                      <p:cBhvr additive="base">
                                        <p:cTn id="7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44"/>
                                        </p:tgtEl>
                                        <p:attrNameLst>
                                          <p:attrName>style.visibility</p:attrName>
                                        </p:attrNameLst>
                                      </p:cBhvr>
                                      <p:to>
                                        <p:strVal val="visible"/>
                                      </p:to>
                                    </p:set>
                                    <p:anim calcmode="lin" valueType="num">
                                      <p:cBhvr additive="base">
                                        <p:cTn id="83" dur="500" fill="hold"/>
                                        <p:tgtEl>
                                          <p:spTgt spid="44"/>
                                        </p:tgtEl>
                                        <p:attrNameLst>
                                          <p:attrName>ppt_x</p:attrName>
                                        </p:attrNameLst>
                                      </p:cBhvr>
                                      <p:tavLst>
                                        <p:tav tm="0">
                                          <p:val>
                                            <p:strVal val="#ppt_x"/>
                                          </p:val>
                                        </p:tav>
                                        <p:tav tm="100000">
                                          <p:val>
                                            <p:strVal val="#ppt_x"/>
                                          </p:val>
                                        </p:tav>
                                      </p:tavLst>
                                    </p:anim>
                                    <p:anim calcmode="lin" valueType="num">
                                      <p:cBhvr additive="base">
                                        <p:cTn id="84" dur="500" fill="hold"/>
                                        <p:tgtEl>
                                          <p:spTgt spid="44"/>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additive="base">
                                        <p:cTn id="87" dur="500" fill="hold"/>
                                        <p:tgtEl>
                                          <p:spTgt spid="42"/>
                                        </p:tgtEl>
                                        <p:attrNameLst>
                                          <p:attrName>ppt_x</p:attrName>
                                        </p:attrNameLst>
                                      </p:cBhvr>
                                      <p:tavLst>
                                        <p:tav tm="0">
                                          <p:val>
                                            <p:strVal val="#ppt_x"/>
                                          </p:val>
                                        </p:tav>
                                        <p:tav tm="100000">
                                          <p:val>
                                            <p:strVal val="#ppt_x"/>
                                          </p:val>
                                        </p:tav>
                                      </p:tavLst>
                                    </p:anim>
                                    <p:anim calcmode="lin" valueType="num">
                                      <p:cBhvr additive="base">
                                        <p:cTn id="88" dur="500" fill="hold"/>
                                        <p:tgtEl>
                                          <p:spTgt spid="42"/>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additive="base">
                                        <p:cTn id="91" dur="500" fill="hold"/>
                                        <p:tgtEl>
                                          <p:spTgt spid="43"/>
                                        </p:tgtEl>
                                        <p:attrNameLst>
                                          <p:attrName>ppt_x</p:attrName>
                                        </p:attrNameLst>
                                      </p:cBhvr>
                                      <p:tavLst>
                                        <p:tav tm="0">
                                          <p:val>
                                            <p:strVal val="#ppt_x"/>
                                          </p:val>
                                        </p:tav>
                                        <p:tav tm="100000">
                                          <p:val>
                                            <p:strVal val="#ppt_x"/>
                                          </p:val>
                                        </p:tav>
                                      </p:tavLst>
                                    </p:anim>
                                    <p:anim calcmode="lin" valueType="num">
                                      <p:cBhvr additive="base">
                                        <p:cTn id="92"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8" presetClass="emph" presetSubtype="0" fill="hold" grpId="1" nodeType="clickEffect">
                                  <p:stCondLst>
                                    <p:cond delay="0"/>
                                  </p:stCondLst>
                                  <p:childTnLst>
                                    <p:animRot by="21600000">
                                      <p:cBhvr>
                                        <p:cTn id="96" dur="2000" fill="hold"/>
                                        <p:tgtEl>
                                          <p:spTgt spid="44"/>
                                        </p:tgtEl>
                                        <p:attrNameLst>
                                          <p:attrName>r</p:attrName>
                                        </p:attrNameLst>
                                      </p:cBhvr>
                                    </p:animRot>
                                  </p:childTnLst>
                                </p:cTn>
                              </p:par>
                            </p:childTnLst>
                          </p:cTn>
                        </p:par>
                      </p:childTnLst>
                    </p:cTn>
                  </p:par>
                  <p:par>
                    <p:cTn id="97" fill="hold">
                      <p:stCondLst>
                        <p:cond delay="indefinite"/>
                      </p:stCondLst>
                      <p:childTnLst>
                        <p:par>
                          <p:cTn id="98" fill="hold">
                            <p:stCondLst>
                              <p:cond delay="0"/>
                            </p:stCondLst>
                            <p:childTnLst>
                              <p:par>
                                <p:cTn id="99" presetID="2" presetClass="entr" presetSubtype="8" fill="hold" grpId="0" nodeType="clickEffect">
                                  <p:stCondLst>
                                    <p:cond delay="0"/>
                                  </p:stCondLst>
                                  <p:childTnLst>
                                    <p:set>
                                      <p:cBhvr>
                                        <p:cTn id="100" dur="1" fill="hold">
                                          <p:stCondLst>
                                            <p:cond delay="0"/>
                                          </p:stCondLst>
                                        </p:cTn>
                                        <p:tgtEl>
                                          <p:spTgt spid="11279"/>
                                        </p:tgtEl>
                                        <p:attrNameLst>
                                          <p:attrName>style.visibility</p:attrName>
                                        </p:attrNameLst>
                                      </p:cBhvr>
                                      <p:to>
                                        <p:strVal val="visible"/>
                                      </p:to>
                                    </p:set>
                                    <p:anim calcmode="lin" valueType="num">
                                      <p:cBhvr additive="base">
                                        <p:cTn id="101" dur="500" fill="hold"/>
                                        <p:tgtEl>
                                          <p:spTgt spid="11279"/>
                                        </p:tgtEl>
                                        <p:attrNameLst>
                                          <p:attrName>ppt_x</p:attrName>
                                        </p:attrNameLst>
                                      </p:cBhvr>
                                      <p:tavLst>
                                        <p:tav tm="0">
                                          <p:val>
                                            <p:strVal val="0-#ppt_w/2"/>
                                          </p:val>
                                        </p:tav>
                                        <p:tav tm="100000">
                                          <p:val>
                                            <p:strVal val="#ppt_x"/>
                                          </p:val>
                                        </p:tav>
                                      </p:tavLst>
                                    </p:anim>
                                    <p:anim calcmode="lin" valueType="num">
                                      <p:cBhvr additive="base">
                                        <p:cTn id="102" dur="500" fill="hold"/>
                                        <p:tgtEl>
                                          <p:spTgt spid="11279"/>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8" presetClass="entr" presetSubtype="16" fill="hold" nodeType="click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diamond(in)">
                                      <p:cBhvr>
                                        <p:cTn id="107"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p:bldP spid="11270" grpId="0"/>
      <p:bldP spid="11272" grpId="0"/>
      <p:bldP spid="11273" grpId="0"/>
      <p:bldP spid="11275" grpId="0"/>
      <p:bldP spid="11276" grpId="0"/>
      <p:bldP spid="11278" grpId="0" animBg="1"/>
      <p:bldP spid="11279" grpId="0"/>
      <p:bldP spid="11280" grpId="0" animBg="1"/>
      <p:bldP spid="11281" grpId="0" animBg="1"/>
      <p:bldP spid="11282" grpId="0" animBg="1"/>
      <p:bldP spid="11283" grpId="0" animBg="1"/>
      <p:bldP spid="11284" grpId="0" animBg="1"/>
      <p:bldP spid="11286" grpId="0" animBg="1"/>
      <p:bldP spid="11287" grpId="0" animBg="1"/>
      <p:bldP spid="11288" grpId="0"/>
      <p:bldP spid="11289" grpId="0"/>
      <p:bldP spid="42" grpId="0" animBg="1"/>
      <p:bldP spid="43" grpId="0" animBg="1"/>
      <p:bldP spid="44" grpId="0"/>
      <p:bldP spid="44"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0" y="2971800"/>
            <a:ext cx="2438400" cy="2438400"/>
          </a:xfrm>
          <a:prstGeom prst="rect">
            <a:avLst/>
          </a:prstGeom>
        </p:spPr>
      </p:pic>
      <p:sp>
        <p:nvSpPr>
          <p:cNvPr id="5122" name="Text Box 3"/>
          <p:cNvSpPr txBox="1">
            <a:spLocks noChangeArrowheads="1"/>
          </p:cNvSpPr>
          <p:nvPr/>
        </p:nvSpPr>
        <p:spPr bwMode="auto">
          <a:xfrm>
            <a:off x="4021138" y="685800"/>
            <a:ext cx="4284663" cy="762000"/>
          </a:xfrm>
          <a:prstGeom prst="rect">
            <a:avLst/>
          </a:prstGeom>
          <a:noFill/>
          <a:ln w="9525">
            <a:noFill/>
            <a:miter lim="800000"/>
            <a:headEnd/>
            <a:tailEnd/>
          </a:ln>
        </p:spPr>
        <p:txBody>
          <a:bodyPr wrap="none">
            <a:spAutoFit/>
          </a:bodyPr>
          <a:lstStyle/>
          <a:p>
            <a:r>
              <a:rPr lang="en-US" sz="4400" b="1" dirty="0">
                <a:solidFill>
                  <a:srgbClr val="0000CC"/>
                </a:solidFill>
              </a:rPr>
              <a:t>Lecture Outline</a:t>
            </a:r>
          </a:p>
        </p:txBody>
      </p:sp>
      <p:sp>
        <p:nvSpPr>
          <p:cNvPr id="5123" name="Text Box 4"/>
          <p:cNvSpPr txBox="1">
            <a:spLocks noChangeArrowheads="1"/>
          </p:cNvSpPr>
          <p:nvPr/>
        </p:nvSpPr>
        <p:spPr bwMode="auto">
          <a:xfrm>
            <a:off x="838200" y="1676400"/>
            <a:ext cx="10058400" cy="4947508"/>
          </a:xfrm>
          <a:prstGeom prst="rect">
            <a:avLst/>
          </a:prstGeom>
          <a:noFill/>
          <a:ln w="9525">
            <a:noFill/>
            <a:miter lim="800000"/>
            <a:headEnd/>
            <a:tailEnd/>
          </a:ln>
        </p:spPr>
        <p:txBody>
          <a:bodyPr wrap="square">
            <a:spAutoFit/>
          </a:bodyPr>
          <a:lstStyle/>
          <a:p>
            <a:pPr marL="571500" indent="-571500">
              <a:buFont typeface="Wingdings" panose="05000000000000000000" pitchFamily="2" charset="2"/>
              <a:buChar char="ü"/>
            </a:pPr>
            <a:r>
              <a:rPr lang="en-US" sz="3600" b="1" dirty="0">
                <a:solidFill>
                  <a:schemeClr val="bg1">
                    <a:lumMod val="65000"/>
                  </a:schemeClr>
                </a:solidFill>
              </a:rPr>
              <a:t>Introduction: Couse Logistics &amp; Overview</a:t>
            </a:r>
          </a:p>
          <a:p>
            <a:pPr marL="800100" lvl="1" indent="-342900">
              <a:buFont typeface="Wingdings" panose="05000000000000000000" pitchFamily="2" charset="2"/>
              <a:buChar char="q"/>
            </a:pPr>
            <a:endParaRPr lang="en-US" sz="1050" b="1" dirty="0"/>
          </a:p>
          <a:p>
            <a:pPr marL="571500" indent="-571500">
              <a:buFont typeface="Wingdings" panose="05000000000000000000" pitchFamily="2" charset="2"/>
              <a:buChar char="ü"/>
            </a:pPr>
            <a:r>
              <a:rPr lang="en-US" sz="3600" b="1" dirty="0">
                <a:solidFill>
                  <a:schemeClr val="bg1">
                    <a:lumMod val="65000"/>
                  </a:schemeClr>
                </a:solidFill>
              </a:rPr>
              <a:t>Statistics Overview</a:t>
            </a:r>
          </a:p>
          <a:p>
            <a:pPr marL="914400" lvl="1" indent="-457200">
              <a:buFont typeface="Wingdings" panose="05000000000000000000" pitchFamily="2" charset="2"/>
              <a:buChar char="ü"/>
            </a:pPr>
            <a:r>
              <a:rPr lang="en-US" sz="2800" b="1" dirty="0">
                <a:solidFill>
                  <a:schemeClr val="bg1">
                    <a:lumMod val="65000"/>
                  </a:schemeClr>
                </a:solidFill>
              </a:rPr>
              <a:t>Normal Distribution, Service Level</a:t>
            </a:r>
          </a:p>
          <a:p>
            <a:pPr marL="914400" lvl="1" indent="-457200">
              <a:buFont typeface="Wingdings" panose="05000000000000000000" pitchFamily="2" charset="2"/>
              <a:buChar char="ü"/>
            </a:pPr>
            <a:r>
              <a:rPr lang="en-US" sz="2800" b="1" dirty="0">
                <a:solidFill>
                  <a:schemeClr val="bg1">
                    <a:lumMod val="65000"/>
                  </a:schemeClr>
                </a:solidFill>
              </a:rPr>
              <a:t>In-class Exercise</a:t>
            </a:r>
          </a:p>
          <a:p>
            <a:pPr marL="800100" lvl="1" indent="-342900">
              <a:buFont typeface="Wingdings" panose="05000000000000000000" pitchFamily="2" charset="2"/>
              <a:buChar char="q"/>
            </a:pPr>
            <a:endParaRPr lang="en-US" sz="1050" b="1" dirty="0"/>
          </a:p>
          <a:p>
            <a:pPr marL="571500" indent="-571500">
              <a:buFont typeface="Wingdings" panose="05000000000000000000" pitchFamily="2" charset="2"/>
              <a:buChar char="Ø"/>
            </a:pPr>
            <a:r>
              <a:rPr lang="en-US" sz="3600" b="1" dirty="0">
                <a:solidFill>
                  <a:srgbClr val="009900"/>
                </a:solidFill>
              </a:rPr>
              <a:t>Inventory Management – 1</a:t>
            </a:r>
          </a:p>
          <a:p>
            <a:pPr marL="914400" lvl="1" indent="-457200">
              <a:buFont typeface="Wingdings" panose="05000000000000000000" pitchFamily="2" charset="2"/>
              <a:buChar char="Ø"/>
            </a:pPr>
            <a:r>
              <a:rPr lang="en-US" sz="2800" b="1">
                <a:solidFill>
                  <a:srgbClr val="009900"/>
                </a:solidFill>
              </a:rPr>
              <a:t>The </a:t>
            </a:r>
            <a:r>
              <a:rPr lang="en-US" sz="2800" b="1" dirty="0">
                <a:solidFill>
                  <a:srgbClr val="009900"/>
                </a:solidFill>
              </a:rPr>
              <a:t>Newsvendor Model</a:t>
            </a:r>
          </a:p>
          <a:p>
            <a:pPr marL="800100" lvl="1" indent="-342900">
              <a:buFont typeface="Wingdings" panose="05000000000000000000" pitchFamily="2" charset="2"/>
              <a:buChar char="q"/>
            </a:pPr>
            <a:r>
              <a:rPr lang="en-US" sz="2800" b="1" dirty="0"/>
              <a:t> Applications</a:t>
            </a:r>
          </a:p>
          <a:p>
            <a:pPr marL="800100" lvl="1" indent="-342900">
              <a:buFont typeface="Wingdings" panose="05000000000000000000" pitchFamily="2" charset="2"/>
              <a:buChar char="q"/>
            </a:pPr>
            <a:r>
              <a:rPr lang="en-US" sz="2800" b="1" dirty="0"/>
              <a:t> Other Models (time permitting)</a:t>
            </a:r>
          </a:p>
          <a:p>
            <a:pPr marL="800100" lvl="1" indent="-342900">
              <a:buFont typeface="Wingdings" panose="05000000000000000000" pitchFamily="2" charset="2"/>
              <a:buChar char="q"/>
            </a:pPr>
            <a:endParaRPr lang="en-US" sz="1050" b="1" dirty="0"/>
          </a:p>
          <a:p>
            <a:pPr marL="457200" indent="-457200">
              <a:buFont typeface="Arial" panose="020B0604020202020204" pitchFamily="34" charset="0"/>
              <a:buChar char="•"/>
            </a:pPr>
            <a:r>
              <a:rPr lang="en-US" sz="3600" b="1" dirty="0"/>
              <a:t>Summary</a:t>
            </a:r>
          </a:p>
        </p:txBody>
      </p:sp>
    </p:spTree>
    <p:extLst>
      <p:ext uri="{BB962C8B-B14F-4D97-AF65-F5344CB8AC3E}">
        <p14:creationId xmlns:p14="http://schemas.microsoft.com/office/powerpoint/2010/main" val="1913190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2209800" y="533400"/>
            <a:ext cx="7772400" cy="914400"/>
          </a:xfrm>
          <a:noFill/>
          <a:ln w="12700">
            <a:miter lim="800000"/>
            <a:headEnd/>
            <a:tailEnd/>
          </a:ln>
        </p:spPr>
        <p:txBody>
          <a:bodyPr vert="horz" wrap="square" lIns="90487" tIns="44450" rIns="90487" bIns="44450" numCol="1" anchor="ctr" anchorCtr="0" compatLnSpc="1">
            <a:prstTxWarp prst="textNoShape">
              <a:avLst/>
            </a:prstTxWarp>
          </a:bodyPr>
          <a:lstStyle/>
          <a:p>
            <a:pPr eaLnBrk="1" hangingPunct="1"/>
            <a:r>
              <a:rPr lang="en-US" sz="4000" b="1">
                <a:solidFill>
                  <a:srgbClr val="0000CC"/>
                </a:solidFill>
                <a:latin typeface="Arial" pitchFamily="34" charset="0"/>
                <a:cs typeface="Arial" pitchFamily="34" charset="0"/>
              </a:rPr>
              <a:t>The Newsvendor Model</a:t>
            </a:r>
          </a:p>
        </p:txBody>
      </p:sp>
      <p:sp>
        <p:nvSpPr>
          <p:cNvPr id="779267" name="Rectangle 3"/>
          <p:cNvSpPr>
            <a:spLocks noGrp="1" noChangeArrowheads="1"/>
          </p:cNvSpPr>
          <p:nvPr>
            <p:ph type="body" idx="1"/>
          </p:nvPr>
        </p:nvSpPr>
        <p:spPr bwMode="auto">
          <a:xfrm>
            <a:off x="571500" y="1752600"/>
            <a:ext cx="11049000" cy="4495800"/>
          </a:xfrm>
          <a:noFill/>
          <a:ln w="12700">
            <a:miter lim="800000"/>
            <a:headEnd/>
            <a:tailEnd/>
          </a:ln>
        </p:spPr>
        <p:txBody>
          <a:bodyPr vert="horz" wrap="square" lIns="90487" tIns="44450" rIns="90487" bIns="44450" numCol="1" anchor="t" anchorCtr="0" compatLnSpc="1">
            <a:prstTxWarp prst="textNoShape">
              <a:avLst/>
            </a:prstTxWarp>
          </a:bodyPr>
          <a:lstStyle/>
          <a:p>
            <a:pPr eaLnBrk="1" hangingPunct="1">
              <a:lnSpc>
                <a:spcPct val="90000"/>
              </a:lnSpc>
            </a:pPr>
            <a:r>
              <a:rPr lang="en-US" sz="2800" b="1" dirty="0">
                <a:solidFill>
                  <a:srgbClr val="009900"/>
                </a:solidFill>
                <a:latin typeface="Arial" pitchFamily="34" charset="0"/>
                <a:cs typeface="Arial" pitchFamily="34" charset="0"/>
              </a:rPr>
              <a:t>Style goods, fashion goods, perishable goods</a:t>
            </a:r>
            <a:r>
              <a:rPr lang="en-US" sz="2800" b="1" dirty="0">
                <a:latin typeface="Arial" pitchFamily="34" charset="0"/>
                <a:cs typeface="Arial" pitchFamily="34" charset="0"/>
              </a:rPr>
              <a:t> (</a:t>
            </a:r>
            <a:r>
              <a:rPr lang="en-US" sz="2800" b="1" dirty="0">
                <a:solidFill>
                  <a:srgbClr val="FF0000"/>
                </a:solidFill>
                <a:latin typeface="Arial" pitchFamily="34" charset="0"/>
                <a:cs typeface="Arial" pitchFamily="34" charset="0"/>
              </a:rPr>
              <a:t>single shot</a:t>
            </a:r>
            <a:r>
              <a:rPr lang="en-US" sz="2800" b="1" dirty="0">
                <a:latin typeface="Arial" pitchFamily="34" charset="0"/>
                <a:cs typeface="Arial" pitchFamily="34" charset="0"/>
              </a:rPr>
              <a:t>)</a:t>
            </a:r>
          </a:p>
          <a:p>
            <a:pPr eaLnBrk="1" hangingPunct="1">
              <a:lnSpc>
                <a:spcPct val="90000"/>
              </a:lnSpc>
            </a:pPr>
            <a:endParaRPr lang="en-US" sz="1400" b="1" dirty="0">
              <a:latin typeface="Arial" pitchFamily="34" charset="0"/>
              <a:cs typeface="Arial" pitchFamily="34" charset="0"/>
            </a:endParaRPr>
          </a:p>
          <a:p>
            <a:pPr eaLnBrk="1" hangingPunct="1">
              <a:lnSpc>
                <a:spcPct val="90000"/>
              </a:lnSpc>
            </a:pPr>
            <a:r>
              <a:rPr lang="en-US" sz="2800" b="1" dirty="0">
                <a:solidFill>
                  <a:srgbClr val="009900"/>
                </a:solidFill>
                <a:latin typeface="Arial" pitchFamily="34" charset="0"/>
                <a:cs typeface="Arial" pitchFamily="34" charset="0"/>
              </a:rPr>
              <a:t>Buyers have to commit themselves to a large extent before start of selling season</a:t>
            </a:r>
          </a:p>
          <a:p>
            <a:pPr eaLnBrk="1" hangingPunct="1">
              <a:lnSpc>
                <a:spcPct val="90000"/>
              </a:lnSpc>
            </a:pPr>
            <a:endParaRPr lang="en-US" sz="1400" b="1" dirty="0">
              <a:solidFill>
                <a:srgbClr val="009900"/>
              </a:solidFill>
              <a:latin typeface="Arial" pitchFamily="34" charset="0"/>
              <a:cs typeface="Arial" pitchFamily="34" charset="0"/>
            </a:endParaRPr>
          </a:p>
          <a:p>
            <a:pPr eaLnBrk="1" hangingPunct="1">
              <a:lnSpc>
                <a:spcPct val="90000"/>
              </a:lnSpc>
            </a:pPr>
            <a:r>
              <a:rPr lang="en-US" sz="2800" b="1" dirty="0">
                <a:solidFill>
                  <a:srgbClr val="009900"/>
                </a:solidFill>
                <a:latin typeface="Arial" pitchFamily="34" charset="0"/>
                <a:cs typeface="Arial" pitchFamily="34" charset="0"/>
              </a:rPr>
              <a:t>How much should you order?</a:t>
            </a:r>
          </a:p>
          <a:p>
            <a:pPr eaLnBrk="1" hangingPunct="1">
              <a:lnSpc>
                <a:spcPct val="90000"/>
              </a:lnSpc>
            </a:pPr>
            <a:endParaRPr lang="en-US" sz="1400" b="1" dirty="0">
              <a:solidFill>
                <a:srgbClr val="009900"/>
              </a:solidFill>
              <a:latin typeface="Arial" pitchFamily="34" charset="0"/>
              <a:cs typeface="Arial" pitchFamily="34" charset="0"/>
            </a:endParaRPr>
          </a:p>
          <a:p>
            <a:pPr eaLnBrk="1" hangingPunct="1">
              <a:lnSpc>
                <a:spcPct val="90000"/>
              </a:lnSpc>
            </a:pPr>
            <a:r>
              <a:rPr lang="en-US" sz="2800" b="1" dirty="0">
                <a:solidFill>
                  <a:srgbClr val="009900"/>
                </a:solidFill>
                <a:latin typeface="Arial" pitchFamily="34" charset="0"/>
                <a:cs typeface="Arial" pitchFamily="34" charset="0"/>
              </a:rPr>
              <a:t>When total demand in the selling season exceeds stock level, there are</a:t>
            </a:r>
            <a:r>
              <a:rPr lang="en-US" sz="2800" b="1" dirty="0">
                <a:latin typeface="Arial" pitchFamily="34" charset="0"/>
                <a:cs typeface="Arial" pitchFamily="34" charset="0"/>
              </a:rPr>
              <a:t> </a:t>
            </a:r>
            <a:r>
              <a:rPr lang="en-US" sz="2800" b="1" i="1" dirty="0">
                <a:solidFill>
                  <a:srgbClr val="FF0000"/>
                </a:solidFill>
                <a:latin typeface="Arial" pitchFamily="34" charset="0"/>
                <a:cs typeface="Arial" pitchFamily="34" charset="0"/>
              </a:rPr>
              <a:t>underage costs C</a:t>
            </a:r>
            <a:r>
              <a:rPr lang="en-US" sz="2800" b="1" i="1" baseline="-25000" dirty="0">
                <a:solidFill>
                  <a:srgbClr val="FF0000"/>
                </a:solidFill>
                <a:latin typeface="Arial" pitchFamily="34" charset="0"/>
                <a:cs typeface="Arial" pitchFamily="34" charset="0"/>
              </a:rPr>
              <a:t>u</a:t>
            </a:r>
            <a:r>
              <a:rPr lang="en-US" sz="2800" b="1" dirty="0">
                <a:latin typeface="Arial" pitchFamily="34" charset="0"/>
                <a:cs typeface="Arial" pitchFamily="34" charset="0"/>
              </a:rPr>
              <a:t> (</a:t>
            </a:r>
            <a:r>
              <a:rPr lang="en-US" sz="2800" b="1" dirty="0" err="1">
                <a:latin typeface="Arial" pitchFamily="34" charset="0"/>
                <a:cs typeface="Arial" pitchFamily="34" charset="0"/>
              </a:rPr>
              <a:t>eg</a:t>
            </a:r>
            <a:r>
              <a:rPr lang="en-US" sz="2800" b="1" dirty="0">
                <a:latin typeface="Arial" pitchFamily="34" charset="0"/>
                <a:cs typeface="Arial" pitchFamily="34" charset="0"/>
              </a:rPr>
              <a:t>. lost profits)</a:t>
            </a:r>
          </a:p>
          <a:p>
            <a:pPr eaLnBrk="1" hangingPunct="1">
              <a:lnSpc>
                <a:spcPct val="90000"/>
              </a:lnSpc>
            </a:pPr>
            <a:endParaRPr lang="en-US" sz="1400" b="1" dirty="0">
              <a:latin typeface="Arial" pitchFamily="34" charset="0"/>
              <a:cs typeface="Arial" pitchFamily="34" charset="0"/>
            </a:endParaRPr>
          </a:p>
          <a:p>
            <a:pPr eaLnBrk="1" hangingPunct="1">
              <a:lnSpc>
                <a:spcPct val="90000"/>
              </a:lnSpc>
            </a:pPr>
            <a:r>
              <a:rPr lang="en-US" sz="2800" b="1" dirty="0">
                <a:solidFill>
                  <a:srgbClr val="009900"/>
                </a:solidFill>
                <a:latin typeface="Arial" pitchFamily="34" charset="0"/>
                <a:cs typeface="Arial" pitchFamily="34" charset="0"/>
              </a:rPr>
              <a:t>When total demand in the selling season is less than the stock level, there are</a:t>
            </a:r>
            <a:r>
              <a:rPr lang="en-US" sz="2800" b="1" dirty="0">
                <a:latin typeface="Arial" pitchFamily="34" charset="0"/>
                <a:cs typeface="Arial" pitchFamily="34" charset="0"/>
              </a:rPr>
              <a:t> </a:t>
            </a:r>
            <a:r>
              <a:rPr lang="en-US" sz="2800" b="1" i="1" dirty="0">
                <a:solidFill>
                  <a:srgbClr val="FF0000"/>
                </a:solidFill>
                <a:latin typeface="Arial" pitchFamily="34" charset="0"/>
                <a:cs typeface="Arial" pitchFamily="34" charset="0"/>
              </a:rPr>
              <a:t>overage costs</a:t>
            </a:r>
            <a:r>
              <a:rPr lang="en-US" sz="2800" b="1" dirty="0">
                <a:solidFill>
                  <a:srgbClr val="FF0000"/>
                </a:solidFill>
                <a:latin typeface="Arial" pitchFamily="34" charset="0"/>
                <a:cs typeface="Arial" pitchFamily="34" charset="0"/>
              </a:rPr>
              <a:t> </a:t>
            </a:r>
            <a:r>
              <a:rPr lang="en-US" sz="2800" b="1" i="1" dirty="0">
                <a:solidFill>
                  <a:srgbClr val="FF0000"/>
                </a:solidFill>
                <a:latin typeface="Arial" pitchFamily="34" charset="0"/>
                <a:cs typeface="Arial" pitchFamily="34" charset="0"/>
              </a:rPr>
              <a:t>C</a:t>
            </a:r>
            <a:r>
              <a:rPr lang="en-US" sz="2800" b="1" i="1" baseline="-25000" dirty="0">
                <a:solidFill>
                  <a:srgbClr val="FF0000"/>
                </a:solidFill>
                <a:latin typeface="Arial" pitchFamily="34" charset="0"/>
                <a:cs typeface="Arial" pitchFamily="34" charset="0"/>
              </a:rPr>
              <a:t>o</a:t>
            </a:r>
            <a:r>
              <a:rPr lang="en-US" sz="2800" b="1" dirty="0">
                <a:latin typeface="Arial" pitchFamily="34" charset="0"/>
                <a:cs typeface="Arial" pitchFamily="34" charset="0"/>
              </a:rPr>
              <a:t> (</a:t>
            </a:r>
            <a:r>
              <a:rPr lang="en-US" sz="2800" b="1" dirty="0" err="1">
                <a:latin typeface="Arial" pitchFamily="34" charset="0"/>
                <a:cs typeface="Arial" pitchFamily="34" charset="0"/>
              </a:rPr>
              <a:t>eg</a:t>
            </a:r>
            <a:r>
              <a:rPr lang="en-US" sz="2800" b="1" dirty="0">
                <a:latin typeface="Arial" pitchFamily="34" charset="0"/>
                <a:cs typeface="Arial" pitchFamily="34" charset="0"/>
              </a:rPr>
              <a:t>. salvage costs)</a:t>
            </a:r>
          </a:p>
        </p:txBody>
      </p:sp>
    </p:spTree>
    <p:extLst>
      <p:ext uri="{BB962C8B-B14F-4D97-AF65-F5344CB8AC3E}">
        <p14:creationId xmlns:p14="http://schemas.microsoft.com/office/powerpoint/2010/main" val="30231762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79267">
                                            <p:txEl>
                                              <p:pRg st="0" end="0"/>
                                            </p:txEl>
                                          </p:spTgt>
                                        </p:tgtEl>
                                        <p:attrNameLst>
                                          <p:attrName>style.visibility</p:attrName>
                                        </p:attrNameLst>
                                      </p:cBhvr>
                                      <p:to>
                                        <p:strVal val="visible"/>
                                      </p:to>
                                    </p:set>
                                    <p:anim calcmode="lin" valueType="num">
                                      <p:cBhvr additive="base">
                                        <p:cTn id="7" dur="500" fill="hold"/>
                                        <p:tgtEl>
                                          <p:spTgt spid="7792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792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79267">
                                            <p:txEl>
                                              <p:pRg st="2" end="2"/>
                                            </p:txEl>
                                          </p:spTgt>
                                        </p:tgtEl>
                                        <p:attrNameLst>
                                          <p:attrName>style.visibility</p:attrName>
                                        </p:attrNameLst>
                                      </p:cBhvr>
                                      <p:to>
                                        <p:strVal val="visible"/>
                                      </p:to>
                                    </p:set>
                                    <p:anim calcmode="lin" valueType="num">
                                      <p:cBhvr additive="base">
                                        <p:cTn id="13" dur="500" fill="hold"/>
                                        <p:tgtEl>
                                          <p:spTgt spid="779267">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7926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79267">
                                            <p:txEl>
                                              <p:pRg st="4" end="4"/>
                                            </p:txEl>
                                          </p:spTgt>
                                        </p:tgtEl>
                                        <p:attrNameLst>
                                          <p:attrName>style.visibility</p:attrName>
                                        </p:attrNameLst>
                                      </p:cBhvr>
                                      <p:to>
                                        <p:strVal val="visible"/>
                                      </p:to>
                                    </p:set>
                                    <p:anim calcmode="lin" valueType="num">
                                      <p:cBhvr additive="base">
                                        <p:cTn id="19" dur="500" fill="hold"/>
                                        <p:tgtEl>
                                          <p:spTgt spid="779267">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7926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79267">
                                            <p:txEl>
                                              <p:pRg st="6" end="6"/>
                                            </p:txEl>
                                          </p:spTgt>
                                        </p:tgtEl>
                                        <p:attrNameLst>
                                          <p:attrName>style.visibility</p:attrName>
                                        </p:attrNameLst>
                                      </p:cBhvr>
                                      <p:to>
                                        <p:strVal val="visible"/>
                                      </p:to>
                                    </p:set>
                                    <p:anim calcmode="lin" valueType="num">
                                      <p:cBhvr additive="base">
                                        <p:cTn id="25" dur="500" fill="hold"/>
                                        <p:tgtEl>
                                          <p:spTgt spid="779267">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7926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79267">
                                            <p:txEl>
                                              <p:pRg st="8" end="8"/>
                                            </p:txEl>
                                          </p:spTgt>
                                        </p:tgtEl>
                                        <p:attrNameLst>
                                          <p:attrName>style.visibility</p:attrName>
                                        </p:attrNameLst>
                                      </p:cBhvr>
                                      <p:to>
                                        <p:strVal val="visible"/>
                                      </p:to>
                                    </p:set>
                                    <p:anim calcmode="lin" valueType="num">
                                      <p:cBhvr additive="base">
                                        <p:cTn id="31" dur="500" fill="hold"/>
                                        <p:tgtEl>
                                          <p:spTgt spid="779267">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79267">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26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bwMode="auto">
          <a:xfrm>
            <a:off x="1676400" y="4419600"/>
            <a:ext cx="2819400" cy="1981200"/>
          </a:xfrm>
          <a:prstGeom prst="ellipse">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22530" name="Rectangle 2"/>
          <p:cNvSpPr>
            <a:spLocks noChangeArrowheads="1"/>
          </p:cNvSpPr>
          <p:nvPr/>
        </p:nvSpPr>
        <p:spPr bwMode="auto">
          <a:xfrm>
            <a:off x="2819401" y="746126"/>
            <a:ext cx="6489277" cy="769441"/>
          </a:xfrm>
          <a:prstGeom prst="rect">
            <a:avLst/>
          </a:prstGeom>
          <a:noFill/>
          <a:ln w="9525">
            <a:noFill/>
            <a:miter lim="800000"/>
            <a:headEnd/>
            <a:tailEnd/>
          </a:ln>
        </p:spPr>
        <p:txBody>
          <a:bodyPr wrap="none">
            <a:spAutoFit/>
          </a:bodyPr>
          <a:lstStyle/>
          <a:p>
            <a:r>
              <a:rPr lang="en-US" sz="4400" b="1">
                <a:solidFill>
                  <a:srgbClr val="0000CC"/>
                </a:solidFill>
              </a:rPr>
              <a:t>The Newsvendor Model</a:t>
            </a:r>
          </a:p>
        </p:txBody>
      </p:sp>
      <p:grpSp>
        <p:nvGrpSpPr>
          <p:cNvPr id="7" name="Group 58"/>
          <p:cNvGrpSpPr>
            <a:grpSpLocks/>
          </p:cNvGrpSpPr>
          <p:nvPr/>
        </p:nvGrpSpPr>
        <p:grpSpPr bwMode="auto">
          <a:xfrm>
            <a:off x="2209800" y="3657600"/>
            <a:ext cx="7696200" cy="736600"/>
            <a:chOff x="432" y="2304"/>
            <a:chExt cx="4848" cy="464"/>
          </a:xfrm>
        </p:grpSpPr>
        <p:sp>
          <p:nvSpPr>
            <p:cNvPr id="8" name="AutoShape 56"/>
            <p:cNvSpPr>
              <a:spLocks noChangeArrowheads="1"/>
            </p:cNvSpPr>
            <p:nvPr/>
          </p:nvSpPr>
          <p:spPr bwMode="auto">
            <a:xfrm>
              <a:off x="432" y="2304"/>
              <a:ext cx="4848" cy="240"/>
            </a:xfrm>
            <a:prstGeom prst="rightArrow">
              <a:avLst>
                <a:gd name="adj1" fmla="val 50000"/>
                <a:gd name="adj2" fmla="val 505000"/>
              </a:avLst>
            </a:prstGeom>
            <a:solidFill>
              <a:srgbClr val="00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b="1"/>
            </a:p>
          </p:txBody>
        </p:sp>
        <p:sp>
          <p:nvSpPr>
            <p:cNvPr id="9" name="Text Box 57"/>
            <p:cNvSpPr txBox="1">
              <a:spLocks noChangeArrowheads="1"/>
            </p:cNvSpPr>
            <p:nvPr/>
          </p:nvSpPr>
          <p:spPr bwMode="auto">
            <a:xfrm>
              <a:off x="4502" y="2441"/>
              <a:ext cx="63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2800" b="1">
                  <a:solidFill>
                    <a:srgbClr val="009900"/>
                  </a:solidFill>
                </a:rPr>
                <a:t>Time</a:t>
              </a:r>
            </a:p>
          </p:txBody>
        </p:sp>
      </p:grpSp>
      <p:sp>
        <p:nvSpPr>
          <p:cNvPr id="10" name="Text Box 60"/>
          <p:cNvSpPr txBox="1">
            <a:spLocks noChangeArrowheads="1"/>
          </p:cNvSpPr>
          <p:nvPr/>
        </p:nvSpPr>
        <p:spPr bwMode="auto">
          <a:xfrm>
            <a:off x="1905000" y="4800600"/>
            <a:ext cx="22108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800" b="1" dirty="0"/>
              <a:t>Decide how much </a:t>
            </a:r>
          </a:p>
          <a:p>
            <a:pPr eaLnBrk="1" hangingPunct="1"/>
            <a:r>
              <a:rPr lang="en-US" sz="1800" b="1" dirty="0"/>
              <a:t>And place order</a:t>
            </a:r>
          </a:p>
          <a:p>
            <a:pPr eaLnBrk="1" hangingPunct="1"/>
            <a:r>
              <a:rPr lang="en-US" sz="1800" b="1" dirty="0"/>
              <a:t>(</a:t>
            </a:r>
            <a:r>
              <a:rPr lang="en-US" sz="1800" b="1" dirty="0">
                <a:solidFill>
                  <a:srgbClr val="FF0000"/>
                </a:solidFill>
              </a:rPr>
              <a:t>demand random</a:t>
            </a:r>
            <a:r>
              <a:rPr lang="en-US" sz="1800" b="1" dirty="0"/>
              <a:t>)</a:t>
            </a:r>
          </a:p>
        </p:txBody>
      </p:sp>
      <p:sp>
        <p:nvSpPr>
          <p:cNvPr id="11" name="Line 61"/>
          <p:cNvSpPr>
            <a:spLocks noChangeShapeType="1"/>
          </p:cNvSpPr>
          <p:nvPr/>
        </p:nvSpPr>
        <p:spPr bwMode="auto">
          <a:xfrm flipV="1">
            <a:off x="6096000" y="4038600"/>
            <a:ext cx="6350" cy="762000"/>
          </a:xfrm>
          <a:prstGeom prst="line">
            <a:avLst/>
          </a:prstGeom>
          <a:noFill/>
          <a:ln w="57150">
            <a:solidFill>
              <a:srgbClr val="990099"/>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12" name="Text Box 62"/>
          <p:cNvSpPr txBox="1">
            <a:spLocks noChangeArrowheads="1"/>
          </p:cNvSpPr>
          <p:nvPr/>
        </p:nvSpPr>
        <p:spPr bwMode="auto">
          <a:xfrm>
            <a:off x="5181601" y="4876801"/>
            <a:ext cx="19415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800" b="1" dirty="0"/>
              <a:t>Know demand,</a:t>
            </a:r>
          </a:p>
          <a:p>
            <a:pPr eaLnBrk="1" hangingPunct="1"/>
            <a:r>
              <a:rPr lang="en-US" sz="1800" b="1" dirty="0"/>
              <a:t>sale takes place</a:t>
            </a:r>
          </a:p>
        </p:txBody>
      </p:sp>
      <p:sp>
        <p:nvSpPr>
          <p:cNvPr id="13" name="Line 63"/>
          <p:cNvSpPr>
            <a:spLocks noChangeShapeType="1"/>
          </p:cNvSpPr>
          <p:nvPr/>
        </p:nvSpPr>
        <p:spPr bwMode="auto">
          <a:xfrm>
            <a:off x="4343400" y="2819400"/>
            <a:ext cx="0" cy="838200"/>
          </a:xfrm>
          <a:prstGeom prst="line">
            <a:avLst/>
          </a:prstGeom>
          <a:noFill/>
          <a:ln w="57150">
            <a:solidFill>
              <a:srgbClr val="990099"/>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15" name="Text Box 64"/>
          <p:cNvSpPr txBox="1">
            <a:spLocks noChangeArrowheads="1"/>
          </p:cNvSpPr>
          <p:nvPr/>
        </p:nvSpPr>
        <p:spPr bwMode="auto">
          <a:xfrm>
            <a:off x="3654750" y="2272145"/>
            <a:ext cx="1377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800" b="1" dirty="0"/>
              <a:t>Get supply</a:t>
            </a:r>
          </a:p>
        </p:txBody>
      </p:sp>
      <p:sp>
        <p:nvSpPr>
          <p:cNvPr id="18" name="Line 68"/>
          <p:cNvSpPr>
            <a:spLocks noChangeShapeType="1"/>
          </p:cNvSpPr>
          <p:nvPr/>
        </p:nvSpPr>
        <p:spPr bwMode="auto">
          <a:xfrm flipV="1">
            <a:off x="2965450" y="4038600"/>
            <a:ext cx="6350" cy="762000"/>
          </a:xfrm>
          <a:prstGeom prst="line">
            <a:avLst/>
          </a:prstGeom>
          <a:noFill/>
          <a:ln w="57150">
            <a:solidFill>
              <a:srgbClr val="990099"/>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19" name="Line 63"/>
          <p:cNvSpPr>
            <a:spLocks noChangeShapeType="1"/>
          </p:cNvSpPr>
          <p:nvPr/>
        </p:nvSpPr>
        <p:spPr bwMode="auto">
          <a:xfrm>
            <a:off x="7388550" y="2833255"/>
            <a:ext cx="0" cy="838200"/>
          </a:xfrm>
          <a:prstGeom prst="line">
            <a:avLst/>
          </a:prstGeom>
          <a:noFill/>
          <a:ln w="57150">
            <a:solidFill>
              <a:srgbClr val="990099"/>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20" name="Text Box 64"/>
          <p:cNvSpPr txBox="1">
            <a:spLocks noChangeArrowheads="1"/>
          </p:cNvSpPr>
          <p:nvPr/>
        </p:nvSpPr>
        <p:spPr bwMode="auto">
          <a:xfrm>
            <a:off x="6699900" y="1810434"/>
            <a:ext cx="327525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800" b="1" dirty="0"/>
              <a:t>You know actual sales</a:t>
            </a:r>
          </a:p>
          <a:p>
            <a:pPr eaLnBrk="1" hangingPunct="1"/>
            <a:r>
              <a:rPr lang="en-US" sz="1800" b="1" dirty="0"/>
              <a:t>and realized profit </a:t>
            </a:r>
          </a:p>
          <a:p>
            <a:pPr eaLnBrk="1" hangingPunct="1"/>
            <a:r>
              <a:rPr lang="en-US" sz="1800" b="1" dirty="0"/>
              <a:t>(numbers for balance sheet)</a:t>
            </a:r>
          </a:p>
        </p:txBody>
      </p:sp>
      <p:sp>
        <p:nvSpPr>
          <p:cNvPr id="3" name="Left Arrow 2"/>
          <p:cNvSpPr/>
          <p:nvPr/>
        </p:nvSpPr>
        <p:spPr bwMode="auto">
          <a:xfrm rot="1735288">
            <a:off x="3661260" y="5723929"/>
            <a:ext cx="609600" cy="457200"/>
          </a:xfrm>
          <a:prstGeom prst="leftArrow">
            <a:avLst/>
          </a:prstGeom>
          <a:solidFill>
            <a:srgbClr val="FFFF00"/>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23" name="Text Box 64"/>
          <p:cNvSpPr txBox="1">
            <a:spLocks noChangeArrowheads="1"/>
          </p:cNvSpPr>
          <p:nvPr/>
        </p:nvSpPr>
        <p:spPr bwMode="auto">
          <a:xfrm>
            <a:off x="4267200" y="5761711"/>
            <a:ext cx="2903424" cy="369332"/>
          </a:xfrm>
          <a:prstGeom prst="rect">
            <a:avLst/>
          </a:prstGeom>
          <a:solidFill>
            <a:srgbClr val="FFFF00"/>
          </a:solidFill>
          <a:ln>
            <a:noFill/>
          </a:ln>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800" b="1" dirty="0">
                <a:solidFill>
                  <a:srgbClr val="FF0000"/>
                </a:solidFill>
              </a:rPr>
              <a:t>This is what we are after.</a:t>
            </a:r>
          </a:p>
        </p:txBody>
      </p:sp>
    </p:spTree>
    <p:extLst>
      <p:ext uri="{BB962C8B-B14F-4D97-AF65-F5344CB8AC3E}">
        <p14:creationId xmlns:p14="http://schemas.microsoft.com/office/powerpoint/2010/main" val="5770874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diamond(in)">
                                      <p:cBhvr>
                                        <p:cTn id="13" dur="20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0-#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0-#ppt_w/2"/>
                                          </p:val>
                                        </p:tav>
                                        <p:tav tm="100000">
                                          <p:val>
                                            <p:strVal val="#ppt_x"/>
                                          </p:val>
                                        </p:tav>
                                      </p:tavLst>
                                    </p:anim>
                                    <p:anim calcmode="lin" valueType="num">
                                      <p:cBhvr additive="base">
                                        <p:cTn id="31"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8" presetClass="entr" presetSubtype="16"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diamond(in)">
                                      <p:cBhvr>
                                        <p:cTn id="36" dur="20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0-#ppt_w/2"/>
                                          </p:val>
                                        </p:tav>
                                        <p:tav tm="100000">
                                          <p:val>
                                            <p:strVal val="#ppt_x"/>
                                          </p:val>
                                        </p:tav>
                                      </p:tavLst>
                                    </p:anim>
                                    <p:anim calcmode="lin" valueType="num">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0-#ppt_w/2"/>
                                          </p:val>
                                        </p:tav>
                                        <p:tav tm="100000">
                                          <p:val>
                                            <p:strVal val="#ppt_x"/>
                                          </p:val>
                                        </p:tav>
                                      </p:tavLst>
                                    </p:anim>
                                    <p:anim calcmode="lin" valueType="num">
                                      <p:cBhvr additive="base">
                                        <p:cTn id="4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circle(in)">
                                      <p:cBhvr>
                                        <p:cTn id="53" dur="2000"/>
                                        <p:tgtEl>
                                          <p:spTgt spid="2"/>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grpId="0" nodeType="clickEffect">
                                  <p:stCondLst>
                                    <p:cond delay="0"/>
                                  </p:stCondLst>
                                  <p:childTnLst>
                                    <p:set>
                                      <p:cBhvr>
                                        <p:cTn id="57" dur="1" fill="hold">
                                          <p:stCondLst>
                                            <p:cond delay="0"/>
                                          </p:stCondLst>
                                        </p:cTn>
                                        <p:tgtEl>
                                          <p:spTgt spid="3"/>
                                        </p:tgtEl>
                                        <p:attrNameLst>
                                          <p:attrName>style.visibility</p:attrName>
                                        </p:attrNameLst>
                                      </p:cBhvr>
                                      <p:to>
                                        <p:strVal val="visible"/>
                                      </p:to>
                                    </p:set>
                                    <p:anim calcmode="lin" valueType="num">
                                      <p:cBhvr additive="base">
                                        <p:cTn id="58" dur="500" fill="hold"/>
                                        <p:tgtEl>
                                          <p:spTgt spid="3"/>
                                        </p:tgtEl>
                                        <p:attrNameLst>
                                          <p:attrName>ppt_x</p:attrName>
                                        </p:attrNameLst>
                                      </p:cBhvr>
                                      <p:tavLst>
                                        <p:tav tm="0">
                                          <p:val>
                                            <p:strVal val="0-#ppt_w/2"/>
                                          </p:val>
                                        </p:tav>
                                        <p:tav tm="100000">
                                          <p:val>
                                            <p:strVal val="#ppt_x"/>
                                          </p:val>
                                        </p:tav>
                                      </p:tavLst>
                                    </p:anim>
                                    <p:anim calcmode="lin" valueType="num">
                                      <p:cBhvr additive="base">
                                        <p:cTn id="5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500" fill="hold"/>
                                        <p:tgtEl>
                                          <p:spTgt spid="23"/>
                                        </p:tgtEl>
                                        <p:attrNameLst>
                                          <p:attrName>ppt_x</p:attrName>
                                        </p:attrNameLst>
                                      </p:cBhvr>
                                      <p:tavLst>
                                        <p:tav tm="0">
                                          <p:val>
                                            <p:strVal val="0-#ppt_w/2"/>
                                          </p:val>
                                        </p:tav>
                                        <p:tav tm="100000">
                                          <p:val>
                                            <p:strVal val="#ppt_x"/>
                                          </p:val>
                                        </p:tav>
                                      </p:tavLst>
                                    </p:anim>
                                    <p:anim calcmode="lin" valueType="num">
                                      <p:cBhvr additive="base">
                                        <p:cTn id="65"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animBg="1"/>
      <p:bldP spid="12" grpId="0"/>
      <p:bldP spid="13" grpId="0" animBg="1"/>
      <p:bldP spid="15" grpId="0"/>
      <p:bldP spid="18" grpId="0" animBg="1"/>
      <p:bldP spid="19" grpId="0" animBg="1"/>
      <p:bldP spid="20" grpId="0"/>
      <p:bldP spid="3" grpId="0" animBg="1"/>
      <p:bldP spid="2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609600" y="1524000"/>
            <a:ext cx="11201400" cy="4876800"/>
          </a:xfrm>
          <a:prstGeom prst="rect">
            <a:avLst/>
          </a:prstGeom>
          <a:noFill/>
          <a:ln w="9525">
            <a:noFill/>
            <a:miter lim="800000"/>
            <a:headEnd/>
            <a:tailEnd/>
          </a:ln>
        </p:spPr>
        <p:txBody>
          <a:bodyPr lIns="92075" tIns="46038" rIns="92075" bIns="46038"/>
          <a:lstStyle/>
          <a:p>
            <a:pPr>
              <a:lnSpc>
                <a:spcPct val="110000"/>
              </a:lnSpc>
              <a:spcBef>
                <a:spcPct val="20000"/>
              </a:spcBef>
            </a:pPr>
            <a:r>
              <a:rPr lang="en-US" sz="2600" b="1" dirty="0">
                <a:solidFill>
                  <a:srgbClr val="009900"/>
                </a:solidFill>
              </a:rPr>
              <a:t>Mattel was hurt last year by inventory cutbacks at Toys “R” Us, and officials are also eager to avoid a repeat of the 1998 Thanksgiving weekend. Mattel had expected to ship a lot of merchandise after the weekend, but retailers, wary of excess inventory, stopped ordering from Mattel. That led the company to report a $500 million sales shortfall in the last weeks of the year ... For the crucial holiday selling season this year, Mattel said it will require retailers to place their full orders before Thanksgiving. And, for the first time, the company will no longer take reorders in December, Ms. </a:t>
            </a:r>
            <a:r>
              <a:rPr lang="en-US" sz="2600" b="1" dirty="0" err="1">
                <a:solidFill>
                  <a:srgbClr val="009900"/>
                </a:solidFill>
              </a:rPr>
              <a:t>Barad</a:t>
            </a:r>
            <a:r>
              <a:rPr lang="en-US" sz="2600" b="1" dirty="0">
                <a:solidFill>
                  <a:srgbClr val="009900"/>
                </a:solidFill>
              </a:rPr>
              <a:t> said. This will enable Mattel to tailor production more closely to demand and avoid building inventory for orders that don't come.</a:t>
            </a:r>
          </a:p>
        </p:txBody>
      </p:sp>
      <p:sp>
        <p:nvSpPr>
          <p:cNvPr id="22531" name="Rectangle 3"/>
          <p:cNvSpPr>
            <a:spLocks noChangeArrowheads="1"/>
          </p:cNvSpPr>
          <p:nvPr/>
        </p:nvSpPr>
        <p:spPr bwMode="auto">
          <a:xfrm>
            <a:off x="2286001" y="609600"/>
            <a:ext cx="7510389" cy="707886"/>
          </a:xfrm>
          <a:prstGeom prst="rect">
            <a:avLst/>
          </a:prstGeom>
          <a:noFill/>
          <a:ln w="9525">
            <a:noFill/>
            <a:miter lim="800000"/>
            <a:headEnd/>
            <a:tailEnd/>
          </a:ln>
        </p:spPr>
        <p:txBody>
          <a:bodyPr wrap="none">
            <a:spAutoFit/>
          </a:bodyPr>
          <a:lstStyle/>
          <a:p>
            <a:r>
              <a:rPr lang="en-US" sz="4000" b="1" dirty="0">
                <a:solidFill>
                  <a:srgbClr val="0000CC"/>
                </a:solidFill>
              </a:rPr>
              <a:t>Motivation: WSJ, Feb 18, 1999</a:t>
            </a:r>
          </a:p>
        </p:txBody>
      </p:sp>
      <p:sp>
        <p:nvSpPr>
          <p:cNvPr id="781316" name="Line 4"/>
          <p:cNvSpPr>
            <a:spLocks noChangeShapeType="1"/>
          </p:cNvSpPr>
          <p:nvPr/>
        </p:nvSpPr>
        <p:spPr bwMode="auto">
          <a:xfrm flipV="1">
            <a:off x="3505200" y="4572000"/>
            <a:ext cx="7848600" cy="76200"/>
          </a:xfrm>
          <a:prstGeom prst="line">
            <a:avLst/>
          </a:prstGeom>
          <a:noFill/>
          <a:ln w="38100">
            <a:solidFill>
              <a:srgbClr val="FF0000"/>
            </a:solidFill>
            <a:round/>
            <a:headEnd/>
            <a:tailEnd/>
          </a:ln>
        </p:spPr>
        <p:txBody>
          <a:bodyPr/>
          <a:lstStyle/>
          <a:p>
            <a:endParaRPr lang="en-US"/>
          </a:p>
        </p:txBody>
      </p:sp>
      <p:sp>
        <p:nvSpPr>
          <p:cNvPr id="781317" name="Line 5"/>
          <p:cNvSpPr>
            <a:spLocks noChangeShapeType="1"/>
          </p:cNvSpPr>
          <p:nvPr/>
        </p:nvSpPr>
        <p:spPr bwMode="auto">
          <a:xfrm>
            <a:off x="762000" y="5029200"/>
            <a:ext cx="10591800" cy="0"/>
          </a:xfrm>
          <a:prstGeom prst="line">
            <a:avLst/>
          </a:prstGeom>
          <a:noFill/>
          <a:ln w="38100">
            <a:solidFill>
              <a:srgbClr val="FF0000"/>
            </a:solidFill>
            <a:round/>
            <a:headEnd/>
            <a:tailEnd/>
          </a:ln>
        </p:spPr>
        <p:txBody>
          <a:bodyPr/>
          <a:lstStyle/>
          <a:p>
            <a:endParaRPr lang="en-US"/>
          </a:p>
        </p:txBody>
      </p:sp>
      <p:sp>
        <p:nvSpPr>
          <p:cNvPr id="7" name="Line 5"/>
          <p:cNvSpPr>
            <a:spLocks noChangeShapeType="1"/>
          </p:cNvSpPr>
          <p:nvPr/>
        </p:nvSpPr>
        <p:spPr bwMode="auto">
          <a:xfrm>
            <a:off x="685800" y="5410200"/>
            <a:ext cx="8077200" cy="0"/>
          </a:xfrm>
          <a:prstGeom prst="line">
            <a:avLst/>
          </a:prstGeom>
          <a:noFill/>
          <a:ln w="38100">
            <a:solidFill>
              <a:srgbClr val="FF0000"/>
            </a:solidFill>
            <a:round/>
            <a:headEnd/>
            <a:tailEnd/>
          </a:ln>
        </p:spPr>
        <p:txBody>
          <a:bodyPr/>
          <a:lstStyle/>
          <a:p>
            <a:endParaRPr lang="en-US"/>
          </a:p>
        </p:txBody>
      </p:sp>
    </p:spTree>
    <p:extLst>
      <p:ext uri="{BB962C8B-B14F-4D97-AF65-F5344CB8AC3E}">
        <p14:creationId xmlns:p14="http://schemas.microsoft.com/office/powerpoint/2010/main" val="3442452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81316"/>
                                        </p:tgtEl>
                                        <p:attrNameLst>
                                          <p:attrName>style.visibility</p:attrName>
                                        </p:attrNameLst>
                                      </p:cBhvr>
                                      <p:to>
                                        <p:strVal val="visible"/>
                                      </p:to>
                                    </p:set>
                                    <p:anim calcmode="lin" valueType="num">
                                      <p:cBhvr additive="base">
                                        <p:cTn id="7" dur="500" fill="hold"/>
                                        <p:tgtEl>
                                          <p:spTgt spid="781316"/>
                                        </p:tgtEl>
                                        <p:attrNameLst>
                                          <p:attrName>ppt_x</p:attrName>
                                        </p:attrNameLst>
                                      </p:cBhvr>
                                      <p:tavLst>
                                        <p:tav tm="0">
                                          <p:val>
                                            <p:strVal val="0-#ppt_w/2"/>
                                          </p:val>
                                        </p:tav>
                                        <p:tav tm="100000">
                                          <p:val>
                                            <p:strVal val="#ppt_x"/>
                                          </p:val>
                                        </p:tav>
                                      </p:tavLst>
                                    </p:anim>
                                    <p:anim calcmode="lin" valueType="num">
                                      <p:cBhvr additive="base">
                                        <p:cTn id="8" dur="500" fill="hold"/>
                                        <p:tgtEl>
                                          <p:spTgt spid="7813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81317"/>
                                        </p:tgtEl>
                                        <p:attrNameLst>
                                          <p:attrName>style.visibility</p:attrName>
                                        </p:attrNameLst>
                                      </p:cBhvr>
                                      <p:to>
                                        <p:strVal val="visible"/>
                                      </p:to>
                                    </p:set>
                                    <p:anim calcmode="lin" valueType="num">
                                      <p:cBhvr additive="base">
                                        <p:cTn id="13" dur="500" fill="hold"/>
                                        <p:tgtEl>
                                          <p:spTgt spid="781317"/>
                                        </p:tgtEl>
                                        <p:attrNameLst>
                                          <p:attrName>ppt_x</p:attrName>
                                        </p:attrNameLst>
                                      </p:cBhvr>
                                      <p:tavLst>
                                        <p:tav tm="0">
                                          <p:val>
                                            <p:strVal val="0-#ppt_w/2"/>
                                          </p:val>
                                        </p:tav>
                                        <p:tav tm="100000">
                                          <p:val>
                                            <p:strVal val="#ppt_x"/>
                                          </p:val>
                                        </p:tav>
                                      </p:tavLst>
                                    </p:anim>
                                    <p:anim calcmode="lin" valueType="num">
                                      <p:cBhvr additive="base">
                                        <p:cTn id="14" dur="500" fill="hold"/>
                                        <p:tgtEl>
                                          <p:spTgt spid="78131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1316" grpId="0" animBg="1"/>
      <p:bldP spid="781317"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ChangeArrowheads="1"/>
          </p:cNvSpPr>
          <p:nvPr/>
        </p:nvSpPr>
        <p:spPr bwMode="auto">
          <a:xfrm>
            <a:off x="2286000" y="609600"/>
            <a:ext cx="7625806" cy="707886"/>
          </a:xfrm>
          <a:prstGeom prst="rect">
            <a:avLst/>
          </a:prstGeom>
          <a:noFill/>
          <a:ln w="9525">
            <a:noFill/>
            <a:miter lim="800000"/>
            <a:headEnd/>
            <a:tailEnd/>
          </a:ln>
        </p:spPr>
        <p:txBody>
          <a:bodyPr wrap="none">
            <a:spAutoFit/>
          </a:bodyPr>
          <a:lstStyle/>
          <a:p>
            <a:r>
              <a:rPr lang="en-US" sz="4000" b="1" dirty="0">
                <a:solidFill>
                  <a:srgbClr val="0000CC"/>
                </a:solidFill>
              </a:rPr>
              <a:t>Motivation: WSJ, July 16, 2010</a:t>
            </a:r>
          </a:p>
        </p:txBody>
      </p:sp>
      <p:pic>
        <p:nvPicPr>
          <p:cNvPr id="8" name="Picture 7"/>
          <p:cNvPicPr/>
          <p:nvPr/>
        </p:nvPicPr>
        <p:blipFill>
          <a:blip r:embed="rId2" cstate="print"/>
          <a:srcRect/>
          <a:stretch>
            <a:fillRect/>
          </a:stretch>
        </p:blipFill>
        <p:spPr bwMode="auto">
          <a:xfrm>
            <a:off x="1336403" y="1371600"/>
            <a:ext cx="9525000" cy="5235714"/>
          </a:xfrm>
          <a:prstGeom prst="rect">
            <a:avLst/>
          </a:prstGeom>
          <a:noFill/>
          <a:ln w="9525">
            <a:noFill/>
            <a:miter lim="800000"/>
            <a:headEnd/>
            <a:tailEnd/>
          </a:ln>
        </p:spPr>
      </p:pic>
      <p:sp>
        <p:nvSpPr>
          <p:cNvPr id="2" name="Oval 1"/>
          <p:cNvSpPr/>
          <p:nvPr/>
        </p:nvSpPr>
        <p:spPr>
          <a:xfrm>
            <a:off x="609600" y="2743200"/>
            <a:ext cx="4346303"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713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2895601" y="685801"/>
            <a:ext cx="6489277" cy="769441"/>
          </a:xfrm>
          <a:prstGeom prst="rect">
            <a:avLst/>
          </a:prstGeom>
          <a:noFill/>
          <a:ln w="9525">
            <a:noFill/>
            <a:miter lim="800000"/>
            <a:headEnd/>
            <a:tailEnd/>
          </a:ln>
        </p:spPr>
        <p:txBody>
          <a:bodyPr wrap="none">
            <a:spAutoFit/>
          </a:bodyPr>
          <a:lstStyle/>
          <a:p>
            <a:r>
              <a:rPr lang="en-US" sz="4400" b="1" dirty="0">
                <a:solidFill>
                  <a:srgbClr val="0000CC"/>
                </a:solidFill>
              </a:rPr>
              <a:t>The Newsvendor Model</a:t>
            </a:r>
          </a:p>
        </p:txBody>
      </p:sp>
      <p:sp>
        <p:nvSpPr>
          <p:cNvPr id="22531" name="Text Box 3"/>
          <p:cNvSpPr txBox="1">
            <a:spLocks noChangeArrowheads="1"/>
          </p:cNvSpPr>
          <p:nvPr/>
        </p:nvSpPr>
        <p:spPr bwMode="auto">
          <a:xfrm>
            <a:off x="685800" y="1631951"/>
            <a:ext cx="9677400" cy="3693319"/>
          </a:xfrm>
          <a:prstGeom prst="rect">
            <a:avLst/>
          </a:prstGeom>
          <a:noFill/>
          <a:ln w="9525">
            <a:noFill/>
            <a:miter lim="800000"/>
            <a:headEnd/>
            <a:tailEnd/>
          </a:ln>
        </p:spPr>
        <p:txBody>
          <a:bodyPr wrap="square">
            <a:spAutoFit/>
          </a:bodyPr>
          <a:lstStyle/>
          <a:p>
            <a:pPr>
              <a:lnSpc>
                <a:spcPct val="130000"/>
              </a:lnSpc>
            </a:pPr>
            <a:r>
              <a:rPr lang="en-US" b="1" dirty="0"/>
              <a:t>D 	=  Random demand ~ N(</a:t>
            </a:r>
            <a:r>
              <a:rPr lang="en-US" b="1" dirty="0">
                <a:latin typeface="Symbol" pitchFamily="18" charset="2"/>
              </a:rPr>
              <a:t>m, s</a:t>
            </a:r>
            <a:r>
              <a:rPr lang="en-US" b="1" dirty="0"/>
              <a:t>)</a:t>
            </a:r>
          </a:p>
          <a:p>
            <a:pPr>
              <a:lnSpc>
                <a:spcPct val="130000"/>
              </a:lnSpc>
            </a:pPr>
            <a:r>
              <a:rPr lang="en-US" b="1" dirty="0"/>
              <a:t>F(Q)	=  Area under the normal dist. curve of demand up to Q </a:t>
            </a:r>
          </a:p>
          <a:p>
            <a:pPr>
              <a:lnSpc>
                <a:spcPct val="130000"/>
              </a:lnSpc>
            </a:pPr>
            <a:r>
              <a:rPr lang="en-US" b="1" dirty="0"/>
              <a:t>Cu	=  Shortage (underage) cost per unit</a:t>
            </a:r>
          </a:p>
          <a:p>
            <a:pPr>
              <a:lnSpc>
                <a:spcPct val="130000"/>
              </a:lnSpc>
            </a:pPr>
            <a:r>
              <a:rPr lang="en-US" b="1" dirty="0"/>
              <a:t>Co	=  Excess (overage) cost per unit</a:t>
            </a:r>
          </a:p>
          <a:p>
            <a:pPr>
              <a:lnSpc>
                <a:spcPct val="130000"/>
              </a:lnSpc>
            </a:pPr>
            <a:endParaRPr lang="en-US" b="1" dirty="0"/>
          </a:p>
          <a:p>
            <a:pPr>
              <a:lnSpc>
                <a:spcPct val="130000"/>
              </a:lnSpc>
            </a:pPr>
            <a:endParaRPr lang="en-US" dirty="0"/>
          </a:p>
          <a:p>
            <a:pPr>
              <a:lnSpc>
                <a:spcPct val="130000"/>
              </a:lnSpc>
            </a:pPr>
            <a:endParaRPr lang="en-US" sz="1200" b="1" dirty="0"/>
          </a:p>
          <a:p>
            <a:pPr>
              <a:lnSpc>
                <a:spcPct val="130000"/>
              </a:lnSpc>
            </a:pPr>
            <a:r>
              <a:rPr lang="en-US" b="1" dirty="0"/>
              <a:t>Q	=  Quantity to be ordered</a:t>
            </a:r>
          </a:p>
        </p:txBody>
      </p:sp>
      <p:sp>
        <p:nvSpPr>
          <p:cNvPr id="782340" name="Text Box 4"/>
          <p:cNvSpPr txBox="1">
            <a:spLocks noChangeArrowheads="1"/>
          </p:cNvSpPr>
          <p:nvPr/>
        </p:nvSpPr>
        <p:spPr bwMode="auto">
          <a:xfrm>
            <a:off x="2895601" y="5638800"/>
            <a:ext cx="6332537" cy="519112"/>
          </a:xfrm>
          <a:prstGeom prst="rect">
            <a:avLst/>
          </a:prstGeom>
          <a:solidFill>
            <a:srgbClr val="FFFF00"/>
          </a:solidFill>
          <a:ln w="9525">
            <a:noFill/>
            <a:miter lim="800000"/>
            <a:headEnd/>
            <a:tailEnd/>
          </a:ln>
          <a:scene3d>
            <a:camera prst="orthographicFront"/>
            <a:lightRig rig="threePt" dir="t"/>
          </a:scene3d>
          <a:sp3d>
            <a:bevelT prst="slope"/>
          </a:sp3d>
        </p:spPr>
        <p:txBody>
          <a:bodyPr wrap="none">
            <a:spAutoFit/>
          </a:bodyPr>
          <a:lstStyle/>
          <a:p>
            <a:r>
              <a:rPr lang="en-US" sz="2800" b="1" dirty="0">
                <a:solidFill>
                  <a:srgbClr val="FF0000"/>
                </a:solidFill>
              </a:rPr>
              <a:t>What is the Optimal Order Quantity?</a:t>
            </a:r>
          </a:p>
        </p:txBody>
      </p:sp>
      <p:sp>
        <p:nvSpPr>
          <p:cNvPr id="782341" name="Text Box 5"/>
          <p:cNvSpPr txBox="1">
            <a:spLocks noChangeArrowheads="1"/>
          </p:cNvSpPr>
          <p:nvPr/>
        </p:nvSpPr>
        <p:spPr bwMode="auto">
          <a:xfrm>
            <a:off x="3962401" y="6262689"/>
            <a:ext cx="4134465" cy="461665"/>
          </a:xfrm>
          <a:prstGeom prst="rect">
            <a:avLst/>
          </a:prstGeom>
          <a:solidFill>
            <a:srgbClr val="009900"/>
          </a:solidFill>
          <a:ln w="9525">
            <a:noFill/>
            <a:miter lim="800000"/>
            <a:headEnd/>
            <a:tailEnd/>
          </a:ln>
        </p:spPr>
        <p:txBody>
          <a:bodyPr wrap="none">
            <a:spAutoFit/>
          </a:bodyPr>
          <a:lstStyle/>
          <a:p>
            <a:r>
              <a:rPr lang="en-US" b="1" dirty="0">
                <a:solidFill>
                  <a:schemeClr val="bg1"/>
                </a:solidFill>
              </a:rPr>
              <a:t>(Maximize expected profit)</a:t>
            </a:r>
          </a:p>
        </p:txBody>
      </p:sp>
      <p:sp>
        <p:nvSpPr>
          <p:cNvPr id="782342" name="AutoShape 6"/>
          <p:cNvSpPr>
            <a:spLocks noChangeArrowheads="1"/>
          </p:cNvSpPr>
          <p:nvPr/>
        </p:nvSpPr>
        <p:spPr bwMode="auto">
          <a:xfrm>
            <a:off x="5494338" y="4691859"/>
            <a:ext cx="6011862" cy="685800"/>
          </a:xfrm>
          <a:prstGeom prst="leftArrowCallout">
            <a:avLst>
              <a:gd name="adj1" fmla="val 25000"/>
              <a:gd name="adj2" fmla="val 25000"/>
              <a:gd name="adj3" fmla="val 92593"/>
              <a:gd name="adj4" fmla="val 62775"/>
            </a:avLst>
          </a:prstGeom>
          <a:solidFill>
            <a:srgbClr val="009900"/>
          </a:solidFill>
          <a:ln w="9525">
            <a:noFill/>
            <a:miter lim="800000"/>
            <a:headEnd/>
            <a:tailEnd/>
          </a:ln>
        </p:spPr>
        <p:txBody>
          <a:bodyPr wrap="none" anchor="ctr"/>
          <a:lstStyle/>
          <a:p>
            <a:pPr algn="ctr"/>
            <a:r>
              <a:rPr lang="en-US" sz="2000" b="1" dirty="0">
                <a:solidFill>
                  <a:schemeClr val="bg1"/>
                </a:solidFill>
              </a:rPr>
              <a:t>Decision Variable</a:t>
            </a:r>
          </a:p>
        </p:txBody>
      </p:sp>
      <p:sp>
        <p:nvSpPr>
          <p:cNvPr id="2" name="Rectangle 1"/>
          <p:cNvSpPr/>
          <p:nvPr/>
        </p:nvSpPr>
        <p:spPr>
          <a:xfrm>
            <a:off x="1943100" y="3581400"/>
            <a:ext cx="9563100" cy="972574"/>
          </a:xfrm>
          <a:prstGeom prst="rect">
            <a:avLst/>
          </a:prstGeom>
        </p:spPr>
        <p:txBody>
          <a:bodyPr wrap="square">
            <a:spAutoFit/>
          </a:bodyPr>
          <a:lstStyle/>
          <a:p>
            <a:pPr>
              <a:lnSpc>
                <a:spcPct val="130000"/>
              </a:lnSpc>
            </a:pPr>
            <a:r>
              <a:rPr lang="en-US" sz="2200" b="1" i="1" u="sng" dirty="0">
                <a:solidFill>
                  <a:srgbClr val="C00000"/>
                </a:solidFill>
              </a:rPr>
              <a:t>Example</a:t>
            </a:r>
            <a:r>
              <a:rPr lang="en-US" sz="2200" b="1" dirty="0">
                <a:solidFill>
                  <a:srgbClr val="C00000"/>
                </a:solidFill>
              </a:rPr>
              <a:t>: p = selling price; c = cost; s =  salvage value, s &lt; c</a:t>
            </a:r>
          </a:p>
          <a:p>
            <a:pPr>
              <a:lnSpc>
                <a:spcPct val="130000"/>
              </a:lnSpc>
            </a:pPr>
            <a:r>
              <a:rPr lang="en-US" sz="2200" b="1" dirty="0">
                <a:solidFill>
                  <a:srgbClr val="C00000"/>
                </a:solidFill>
              </a:rPr>
              <a:t>Cu = p – c, and Co = c- s</a:t>
            </a:r>
          </a:p>
        </p:txBody>
      </p:sp>
      <p:grpSp>
        <p:nvGrpSpPr>
          <p:cNvPr id="6" name="Group 5"/>
          <p:cNvGrpSpPr/>
          <p:nvPr/>
        </p:nvGrpSpPr>
        <p:grpSpPr>
          <a:xfrm>
            <a:off x="7086600" y="2590800"/>
            <a:ext cx="1981200" cy="833110"/>
            <a:chOff x="666134" y="5363308"/>
            <a:chExt cx="1981200" cy="833110"/>
          </a:xfrm>
        </p:grpSpPr>
        <p:sp>
          <p:nvSpPr>
            <p:cNvPr id="4" name="Right Brace 3"/>
            <p:cNvSpPr/>
            <p:nvPr/>
          </p:nvSpPr>
          <p:spPr bwMode="auto">
            <a:xfrm>
              <a:off x="666134" y="5363308"/>
              <a:ext cx="381000" cy="833110"/>
            </a:xfrm>
            <a:prstGeom prst="rightBrace">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2000" b="1"/>
            </a:p>
          </p:txBody>
        </p:sp>
        <p:sp>
          <p:nvSpPr>
            <p:cNvPr id="5" name="TextBox 4"/>
            <p:cNvSpPr txBox="1"/>
            <p:nvPr/>
          </p:nvSpPr>
          <p:spPr>
            <a:xfrm>
              <a:off x="1037598" y="5417422"/>
              <a:ext cx="1609736" cy="707886"/>
            </a:xfrm>
            <a:prstGeom prst="rect">
              <a:avLst/>
            </a:prstGeom>
            <a:noFill/>
          </p:spPr>
          <p:txBody>
            <a:bodyPr wrap="none" rtlCol="0">
              <a:spAutoFit/>
            </a:bodyPr>
            <a:lstStyle/>
            <a:p>
              <a:r>
                <a:rPr lang="en-US" sz="2000" b="1" dirty="0">
                  <a:solidFill>
                    <a:srgbClr val="C00000"/>
                  </a:solidFill>
                </a:rPr>
                <a:t>Found from</a:t>
              </a:r>
            </a:p>
            <a:p>
              <a:r>
                <a:rPr lang="en-US" sz="2000" b="1" dirty="0">
                  <a:solidFill>
                    <a:srgbClr val="C00000"/>
                  </a:solidFill>
                </a:rPr>
                <a:t>definition</a:t>
              </a:r>
            </a:p>
          </p:txBody>
        </p:sp>
      </p:grpSp>
    </p:spTree>
    <p:extLst>
      <p:ext uri="{BB962C8B-B14F-4D97-AF65-F5344CB8AC3E}">
        <p14:creationId xmlns:p14="http://schemas.microsoft.com/office/powerpoint/2010/main" val="353896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82340"/>
                                        </p:tgtEl>
                                        <p:attrNameLst>
                                          <p:attrName>style.visibility</p:attrName>
                                        </p:attrNameLst>
                                      </p:cBhvr>
                                      <p:to>
                                        <p:strVal val="visible"/>
                                      </p:to>
                                    </p:set>
                                    <p:anim calcmode="lin" valueType="num">
                                      <p:cBhvr additive="base">
                                        <p:cTn id="7" dur="500" fill="hold"/>
                                        <p:tgtEl>
                                          <p:spTgt spid="782340"/>
                                        </p:tgtEl>
                                        <p:attrNameLst>
                                          <p:attrName>ppt_x</p:attrName>
                                        </p:attrNameLst>
                                      </p:cBhvr>
                                      <p:tavLst>
                                        <p:tav tm="0">
                                          <p:val>
                                            <p:strVal val="0-#ppt_w/2"/>
                                          </p:val>
                                        </p:tav>
                                        <p:tav tm="100000">
                                          <p:val>
                                            <p:strVal val="#ppt_x"/>
                                          </p:val>
                                        </p:tav>
                                      </p:tavLst>
                                    </p:anim>
                                    <p:anim calcmode="lin" valueType="num">
                                      <p:cBhvr additive="base">
                                        <p:cTn id="8" dur="500" fill="hold"/>
                                        <p:tgtEl>
                                          <p:spTgt spid="7823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82341"/>
                                        </p:tgtEl>
                                        <p:attrNameLst>
                                          <p:attrName>style.visibility</p:attrName>
                                        </p:attrNameLst>
                                      </p:cBhvr>
                                      <p:to>
                                        <p:strVal val="visible"/>
                                      </p:to>
                                    </p:set>
                                    <p:anim calcmode="lin" valueType="num">
                                      <p:cBhvr additive="base">
                                        <p:cTn id="13" dur="500" fill="hold"/>
                                        <p:tgtEl>
                                          <p:spTgt spid="782341"/>
                                        </p:tgtEl>
                                        <p:attrNameLst>
                                          <p:attrName>ppt_x</p:attrName>
                                        </p:attrNameLst>
                                      </p:cBhvr>
                                      <p:tavLst>
                                        <p:tav tm="0">
                                          <p:val>
                                            <p:strVal val="0-#ppt_w/2"/>
                                          </p:val>
                                        </p:tav>
                                        <p:tav tm="100000">
                                          <p:val>
                                            <p:strVal val="#ppt_x"/>
                                          </p:val>
                                        </p:tav>
                                      </p:tavLst>
                                    </p:anim>
                                    <p:anim calcmode="lin" valueType="num">
                                      <p:cBhvr additive="base">
                                        <p:cTn id="14" dur="500" fill="hold"/>
                                        <p:tgtEl>
                                          <p:spTgt spid="78234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782342"/>
                                        </p:tgtEl>
                                        <p:attrNameLst>
                                          <p:attrName>style.visibility</p:attrName>
                                        </p:attrNameLst>
                                      </p:cBhvr>
                                      <p:to>
                                        <p:strVal val="visible"/>
                                      </p:to>
                                    </p:set>
                                    <p:animEffect transition="in" filter="diamond(in)">
                                      <p:cBhvr>
                                        <p:cTn id="19" dur="2000"/>
                                        <p:tgtEl>
                                          <p:spTgt spid="78234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2">
                                            <p:txEl>
                                              <p:pRg st="0" end="0"/>
                                            </p:txEl>
                                          </p:spTgt>
                                        </p:tgtEl>
                                        <p:attrNameLst>
                                          <p:attrName>style.visibility</p:attrName>
                                        </p:attrNameLst>
                                      </p:cBhvr>
                                      <p:to>
                                        <p:strVal val="visible"/>
                                      </p:to>
                                    </p:set>
                                    <p:anim calcmode="lin" valueType="num">
                                      <p:cBhvr additive="base">
                                        <p:cTn id="30"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2">
                                            <p:txEl>
                                              <p:pRg st="1" end="1"/>
                                            </p:txEl>
                                          </p:spTgt>
                                        </p:tgtEl>
                                        <p:attrNameLst>
                                          <p:attrName>style.visibility</p:attrName>
                                        </p:attrNameLst>
                                      </p:cBhvr>
                                      <p:to>
                                        <p:strVal val="visible"/>
                                      </p:to>
                                    </p:set>
                                    <p:anim calcmode="lin" valueType="num">
                                      <p:cBhvr additive="base">
                                        <p:cTn id="36"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2340" grpId="0" animBg="1" autoUpdateAnimBg="0"/>
      <p:bldP spid="782341" grpId="0" animBg="1" autoUpdateAnimBg="0"/>
      <p:bldP spid="782342" grpId="0" animBg="1"/>
      <p:bldP spid="2" grpId="0" uiExpand="1" build="p" bldLvl="5"/>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2057400" y="685800"/>
            <a:ext cx="7772400" cy="990600"/>
          </a:xfrm>
          <a:noFill/>
          <a:ln>
            <a:miter lim="800000"/>
            <a:headEnd/>
            <a:tailEnd/>
          </a:ln>
        </p:spPr>
        <p:txBody>
          <a:bodyPr vert="horz" wrap="square" lIns="0" tIns="0" rIns="0" bIns="0" numCol="1" anchor="t" anchorCtr="0" compatLnSpc="1">
            <a:prstTxWarp prst="textNoShape">
              <a:avLst/>
            </a:prstTxWarp>
          </a:bodyPr>
          <a:lstStyle/>
          <a:p>
            <a:pPr eaLnBrk="1" hangingPunct="1"/>
            <a:r>
              <a:rPr lang="en-US" b="1" dirty="0">
                <a:solidFill>
                  <a:srgbClr val="0033CC"/>
                </a:solidFill>
                <a:latin typeface="Arial" pitchFamily="34" charset="0"/>
                <a:cs typeface="Arial" pitchFamily="34" charset="0"/>
              </a:rPr>
              <a:t>The Idea</a:t>
            </a:r>
          </a:p>
        </p:txBody>
      </p:sp>
      <p:sp>
        <p:nvSpPr>
          <p:cNvPr id="784387" name="Rectangle 3"/>
          <p:cNvSpPr>
            <a:spLocks noGrp="1" noChangeArrowheads="1"/>
          </p:cNvSpPr>
          <p:nvPr>
            <p:ph type="body" idx="1"/>
          </p:nvPr>
        </p:nvSpPr>
        <p:spPr bwMode="auto">
          <a:xfrm>
            <a:off x="609600" y="1905000"/>
            <a:ext cx="10439400" cy="4800600"/>
          </a:xfrm>
          <a:noFill/>
          <a:ln>
            <a:miter lim="800000"/>
            <a:headEnd/>
            <a:tailEnd/>
          </a:ln>
        </p:spPr>
        <p:txBody>
          <a:bodyPr vert="horz" wrap="square" lIns="0" tIns="0" rIns="0" bIns="0" numCol="1" anchor="t" anchorCtr="0" compatLnSpc="1">
            <a:prstTxWarp prst="textNoShape">
              <a:avLst/>
            </a:prstTxWarp>
          </a:bodyPr>
          <a:lstStyle/>
          <a:p>
            <a:pPr eaLnBrk="1" hangingPunct="1">
              <a:lnSpc>
                <a:spcPct val="130000"/>
              </a:lnSpc>
            </a:pPr>
            <a:r>
              <a:rPr lang="en-US" b="1" dirty="0">
                <a:solidFill>
                  <a:srgbClr val="009900"/>
                </a:solidFill>
                <a:latin typeface="Arial" pitchFamily="34" charset="0"/>
                <a:cs typeface="Arial" pitchFamily="34" charset="0"/>
              </a:rPr>
              <a:t>Balance the risks</a:t>
            </a:r>
          </a:p>
          <a:p>
            <a:pPr eaLnBrk="1" hangingPunct="1">
              <a:lnSpc>
                <a:spcPct val="130000"/>
              </a:lnSpc>
            </a:pPr>
            <a:r>
              <a:rPr lang="en-US" b="1" dirty="0">
                <a:solidFill>
                  <a:srgbClr val="009900"/>
                </a:solidFill>
                <a:latin typeface="Arial" pitchFamily="34" charset="0"/>
                <a:cs typeface="Arial" pitchFamily="34" charset="0"/>
              </a:rPr>
              <a:t>Look at the </a:t>
            </a:r>
            <a:r>
              <a:rPr lang="en-US" b="1" i="1" u="sng" dirty="0">
                <a:solidFill>
                  <a:srgbClr val="FF0000"/>
                </a:solidFill>
                <a:latin typeface="Arial" pitchFamily="34" charset="0"/>
                <a:cs typeface="Arial" pitchFamily="34" charset="0"/>
              </a:rPr>
              <a:t>last</a:t>
            </a:r>
            <a:r>
              <a:rPr lang="en-US" b="1" dirty="0">
                <a:solidFill>
                  <a:srgbClr val="009900"/>
                </a:solidFill>
                <a:latin typeface="Arial" pitchFamily="34" charset="0"/>
                <a:cs typeface="Arial" pitchFamily="34" charset="0"/>
              </a:rPr>
              <a:t> item</a:t>
            </a:r>
          </a:p>
          <a:p>
            <a:pPr lvl="1" eaLnBrk="1" hangingPunct="1">
              <a:lnSpc>
                <a:spcPct val="130000"/>
              </a:lnSpc>
            </a:pPr>
            <a:r>
              <a:rPr lang="en-US" b="1" dirty="0">
                <a:solidFill>
                  <a:srgbClr val="A50021"/>
                </a:solidFill>
                <a:latin typeface="Arial" pitchFamily="34" charset="0"/>
                <a:cs typeface="Arial" pitchFamily="34" charset="0"/>
              </a:rPr>
              <a:t>What did it promise?</a:t>
            </a:r>
          </a:p>
          <a:p>
            <a:pPr lvl="1" eaLnBrk="1" hangingPunct="1">
              <a:lnSpc>
                <a:spcPct val="130000"/>
              </a:lnSpc>
            </a:pPr>
            <a:r>
              <a:rPr lang="en-US" b="1" dirty="0">
                <a:solidFill>
                  <a:srgbClr val="A50021"/>
                </a:solidFill>
                <a:latin typeface="Arial" pitchFamily="34" charset="0"/>
                <a:cs typeface="Arial" pitchFamily="34" charset="0"/>
              </a:rPr>
              <a:t>What risk (loss) did it pose?</a:t>
            </a:r>
          </a:p>
          <a:p>
            <a:pPr eaLnBrk="1" hangingPunct="1">
              <a:lnSpc>
                <a:spcPct val="130000"/>
              </a:lnSpc>
            </a:pPr>
            <a:r>
              <a:rPr lang="en-US" b="1" dirty="0">
                <a:solidFill>
                  <a:srgbClr val="009900"/>
                </a:solidFill>
                <a:latin typeface="Arial" pitchFamily="34" charset="0"/>
                <a:cs typeface="Arial" pitchFamily="34" charset="0"/>
              </a:rPr>
              <a:t>If Promise is greater than the risk?</a:t>
            </a:r>
          </a:p>
          <a:p>
            <a:pPr eaLnBrk="1" hangingPunct="1">
              <a:lnSpc>
                <a:spcPct val="130000"/>
              </a:lnSpc>
            </a:pPr>
            <a:r>
              <a:rPr lang="en-US" b="1" dirty="0">
                <a:solidFill>
                  <a:srgbClr val="009900"/>
                </a:solidFill>
                <a:latin typeface="Arial" pitchFamily="34" charset="0"/>
                <a:cs typeface="Arial" pitchFamily="34" charset="0"/>
              </a:rPr>
              <a:t>If the Risk is greater than the promise?</a:t>
            </a:r>
          </a:p>
        </p:txBody>
      </p:sp>
    </p:spTree>
    <p:extLst>
      <p:ext uri="{BB962C8B-B14F-4D97-AF65-F5344CB8AC3E}">
        <p14:creationId xmlns:p14="http://schemas.microsoft.com/office/powerpoint/2010/main" val="407818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84387">
                                            <p:txEl>
                                              <p:pRg st="0" end="0"/>
                                            </p:txEl>
                                          </p:spTgt>
                                        </p:tgtEl>
                                        <p:attrNameLst>
                                          <p:attrName>style.visibility</p:attrName>
                                        </p:attrNameLst>
                                      </p:cBhvr>
                                      <p:to>
                                        <p:strVal val="visible"/>
                                      </p:to>
                                    </p:set>
                                    <p:anim calcmode="lin" valueType="num">
                                      <p:cBhvr additive="base">
                                        <p:cTn id="7" dur="500" fill="hold"/>
                                        <p:tgtEl>
                                          <p:spTgt spid="7843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843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84387">
                                            <p:txEl>
                                              <p:pRg st="1" end="1"/>
                                            </p:txEl>
                                          </p:spTgt>
                                        </p:tgtEl>
                                        <p:attrNameLst>
                                          <p:attrName>style.visibility</p:attrName>
                                        </p:attrNameLst>
                                      </p:cBhvr>
                                      <p:to>
                                        <p:strVal val="visible"/>
                                      </p:to>
                                    </p:set>
                                    <p:anim calcmode="lin" valueType="num">
                                      <p:cBhvr additive="base">
                                        <p:cTn id="13" dur="500" fill="hold"/>
                                        <p:tgtEl>
                                          <p:spTgt spid="78438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843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84387">
                                            <p:txEl>
                                              <p:pRg st="2" end="2"/>
                                            </p:txEl>
                                          </p:spTgt>
                                        </p:tgtEl>
                                        <p:attrNameLst>
                                          <p:attrName>style.visibility</p:attrName>
                                        </p:attrNameLst>
                                      </p:cBhvr>
                                      <p:to>
                                        <p:strVal val="visible"/>
                                      </p:to>
                                    </p:set>
                                    <p:anim calcmode="lin" valueType="num">
                                      <p:cBhvr additive="base">
                                        <p:cTn id="19" dur="500" fill="hold"/>
                                        <p:tgtEl>
                                          <p:spTgt spid="78438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8438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84387">
                                            <p:txEl>
                                              <p:pRg st="3" end="3"/>
                                            </p:txEl>
                                          </p:spTgt>
                                        </p:tgtEl>
                                        <p:attrNameLst>
                                          <p:attrName>style.visibility</p:attrName>
                                        </p:attrNameLst>
                                      </p:cBhvr>
                                      <p:to>
                                        <p:strVal val="visible"/>
                                      </p:to>
                                    </p:set>
                                    <p:anim calcmode="lin" valueType="num">
                                      <p:cBhvr additive="base">
                                        <p:cTn id="25" dur="500" fill="hold"/>
                                        <p:tgtEl>
                                          <p:spTgt spid="78438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8438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84387">
                                            <p:txEl>
                                              <p:pRg st="4" end="4"/>
                                            </p:txEl>
                                          </p:spTgt>
                                        </p:tgtEl>
                                        <p:attrNameLst>
                                          <p:attrName>style.visibility</p:attrName>
                                        </p:attrNameLst>
                                      </p:cBhvr>
                                      <p:to>
                                        <p:strVal val="visible"/>
                                      </p:to>
                                    </p:set>
                                    <p:anim calcmode="lin" valueType="num">
                                      <p:cBhvr additive="base">
                                        <p:cTn id="31" dur="500" fill="hold"/>
                                        <p:tgtEl>
                                          <p:spTgt spid="78438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8438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84387">
                                            <p:txEl>
                                              <p:pRg st="5" end="5"/>
                                            </p:txEl>
                                          </p:spTgt>
                                        </p:tgtEl>
                                        <p:attrNameLst>
                                          <p:attrName>style.visibility</p:attrName>
                                        </p:attrNameLst>
                                      </p:cBhvr>
                                      <p:to>
                                        <p:strVal val="visible"/>
                                      </p:to>
                                    </p:set>
                                    <p:anim calcmode="lin" valueType="num">
                                      <p:cBhvr additive="base">
                                        <p:cTn id="37" dur="500" fill="hold"/>
                                        <p:tgtEl>
                                          <p:spTgt spid="78438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78438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4387" grpId="0" build="p" bldLvl="5"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xfrm>
            <a:off x="2133600" y="762000"/>
            <a:ext cx="7772400" cy="838200"/>
          </a:xfrm>
          <a:noFill/>
          <a:ln>
            <a:miter lim="800000"/>
            <a:headEnd/>
            <a:tailEnd/>
          </a:ln>
        </p:spPr>
        <p:txBody>
          <a:bodyPr vert="horz" wrap="square" lIns="0" tIns="0" rIns="0" bIns="0" numCol="1" anchor="t" anchorCtr="0" compatLnSpc="1">
            <a:prstTxWarp prst="textNoShape">
              <a:avLst/>
            </a:prstTxWarp>
          </a:bodyPr>
          <a:lstStyle/>
          <a:p>
            <a:pPr eaLnBrk="1" hangingPunct="1"/>
            <a:r>
              <a:rPr lang="en-US" b="1" dirty="0">
                <a:solidFill>
                  <a:srgbClr val="0033CC"/>
                </a:solidFill>
                <a:latin typeface="Arial" pitchFamily="34" charset="0"/>
                <a:cs typeface="Arial" pitchFamily="34" charset="0"/>
              </a:rPr>
              <a:t>Balance Risk and Return </a:t>
            </a:r>
          </a:p>
        </p:txBody>
      </p:sp>
      <p:sp>
        <p:nvSpPr>
          <p:cNvPr id="785411" name="Rectangle 3"/>
          <p:cNvSpPr>
            <a:spLocks noGrp="1" noChangeArrowheads="1"/>
          </p:cNvSpPr>
          <p:nvPr>
            <p:ph type="body" idx="1"/>
          </p:nvPr>
        </p:nvSpPr>
        <p:spPr bwMode="auto">
          <a:xfrm>
            <a:off x="762000" y="1676400"/>
            <a:ext cx="11049000" cy="4343400"/>
          </a:xfrm>
          <a:noFill/>
          <a:ln>
            <a:miter lim="800000"/>
            <a:headEnd/>
            <a:tailEnd/>
          </a:ln>
        </p:spPr>
        <p:txBody>
          <a:bodyPr vert="horz" wrap="square" lIns="0" tIns="0" rIns="0" bIns="0" numCol="1" anchor="t" anchorCtr="0" compatLnSpc="1">
            <a:prstTxWarp prst="textNoShape">
              <a:avLst/>
            </a:prstTxWarp>
          </a:bodyPr>
          <a:lstStyle/>
          <a:p>
            <a:pPr eaLnBrk="1" hangingPunct="1"/>
            <a:r>
              <a:rPr lang="en-US" sz="2800" b="1" dirty="0">
                <a:solidFill>
                  <a:srgbClr val="A50021"/>
                </a:solidFill>
                <a:latin typeface="Arial" pitchFamily="34" charset="0"/>
                <a:cs typeface="Arial" pitchFamily="34" charset="0"/>
              </a:rPr>
              <a:t>Profit from the last item</a:t>
            </a:r>
          </a:p>
          <a:p>
            <a:pPr lvl="1" eaLnBrk="1" hangingPunct="1">
              <a:buFont typeface="Wingdings" pitchFamily="2" charset="2"/>
              <a:buChar char="Ø"/>
            </a:pPr>
            <a:r>
              <a:rPr lang="en-US" sz="2400" b="1" dirty="0">
                <a:solidFill>
                  <a:srgbClr val="009900"/>
                </a:solidFill>
                <a:latin typeface="Arial" pitchFamily="34" charset="0"/>
                <a:cs typeface="Arial" pitchFamily="34" charset="0"/>
              </a:rPr>
              <a:t>$ Cu </a:t>
            </a:r>
            <a:r>
              <a:rPr lang="en-US" sz="2400" b="1" dirty="0">
                <a:solidFill>
                  <a:srgbClr val="00B0F0"/>
                </a:solidFill>
                <a:latin typeface="Arial" pitchFamily="34" charset="0"/>
                <a:cs typeface="Arial" pitchFamily="34" charset="0"/>
              </a:rPr>
              <a:t>(= p-c) </a:t>
            </a:r>
            <a:r>
              <a:rPr lang="en-US" sz="2400" b="1" dirty="0">
                <a:solidFill>
                  <a:srgbClr val="009900"/>
                </a:solidFill>
                <a:latin typeface="Arial" pitchFamily="34" charset="0"/>
                <a:cs typeface="Arial" pitchFamily="34" charset="0"/>
              </a:rPr>
              <a:t>if the demand is greater than Q, $0 otherwise </a:t>
            </a:r>
          </a:p>
          <a:p>
            <a:pPr lvl="1" eaLnBrk="1" hangingPunct="1">
              <a:buFont typeface="Wingdings" pitchFamily="2" charset="2"/>
              <a:buChar char="Ø"/>
            </a:pPr>
            <a:endParaRPr lang="en-US" sz="1000" b="1" dirty="0">
              <a:latin typeface="Arial" pitchFamily="34" charset="0"/>
              <a:cs typeface="Arial" pitchFamily="34" charset="0"/>
            </a:endParaRPr>
          </a:p>
          <a:p>
            <a:pPr eaLnBrk="1" hangingPunct="1"/>
            <a:r>
              <a:rPr lang="en-US" sz="2800" b="1" dirty="0">
                <a:solidFill>
                  <a:srgbClr val="A50021"/>
                </a:solidFill>
                <a:latin typeface="Arial" pitchFamily="34" charset="0"/>
                <a:cs typeface="Arial" pitchFamily="34" charset="0"/>
              </a:rPr>
              <a:t>Expected Profit</a:t>
            </a:r>
          </a:p>
          <a:p>
            <a:pPr lvl="1" eaLnBrk="1" hangingPunct="1">
              <a:buFont typeface="Wingdings" pitchFamily="2" charset="2"/>
              <a:buChar char="Ø"/>
            </a:pPr>
            <a:r>
              <a:rPr lang="en-US" sz="2400" b="1" dirty="0">
                <a:solidFill>
                  <a:srgbClr val="009900"/>
                </a:solidFill>
                <a:latin typeface="Arial" pitchFamily="34" charset="0"/>
                <a:cs typeface="Arial" pitchFamily="34" charset="0"/>
              </a:rPr>
              <a:t>$ Cu*Probability demand is greater than our choice Q</a:t>
            </a:r>
          </a:p>
          <a:p>
            <a:pPr lvl="1" eaLnBrk="1" hangingPunct="1">
              <a:buFont typeface="Wingdings" pitchFamily="2" charset="2"/>
              <a:buChar char="Ø"/>
            </a:pPr>
            <a:endParaRPr lang="en-US" sz="1000" b="1" dirty="0">
              <a:solidFill>
                <a:srgbClr val="A50021"/>
              </a:solidFill>
              <a:latin typeface="Arial" pitchFamily="34" charset="0"/>
              <a:cs typeface="Arial" pitchFamily="34" charset="0"/>
            </a:endParaRPr>
          </a:p>
          <a:p>
            <a:pPr eaLnBrk="1" hangingPunct="1"/>
            <a:r>
              <a:rPr lang="en-US" sz="2800" b="1" dirty="0">
                <a:solidFill>
                  <a:srgbClr val="A50021"/>
                </a:solidFill>
                <a:latin typeface="Arial" pitchFamily="34" charset="0"/>
                <a:cs typeface="Arial" pitchFamily="34" charset="0"/>
              </a:rPr>
              <a:t>Risk (loss) posed by last item</a:t>
            </a:r>
          </a:p>
          <a:p>
            <a:pPr lvl="1" eaLnBrk="1" hangingPunct="1">
              <a:buFont typeface="Wingdings" pitchFamily="2" charset="2"/>
              <a:buChar char="Ø"/>
            </a:pPr>
            <a:r>
              <a:rPr lang="en-US" sz="2400" b="1" dirty="0">
                <a:solidFill>
                  <a:srgbClr val="009900"/>
                </a:solidFill>
                <a:latin typeface="Arial" pitchFamily="34" charset="0"/>
                <a:cs typeface="Arial" pitchFamily="34" charset="0"/>
              </a:rPr>
              <a:t>$ Co (</a:t>
            </a:r>
            <a:r>
              <a:rPr lang="en-US" sz="2400" b="1" dirty="0">
                <a:solidFill>
                  <a:srgbClr val="00B0F0"/>
                </a:solidFill>
                <a:latin typeface="Arial" pitchFamily="34" charset="0"/>
                <a:cs typeface="Arial" pitchFamily="34" charset="0"/>
              </a:rPr>
              <a:t>= c-s</a:t>
            </a:r>
            <a:r>
              <a:rPr lang="en-US" sz="2400" b="1" dirty="0">
                <a:solidFill>
                  <a:srgbClr val="009900"/>
                </a:solidFill>
                <a:latin typeface="Arial" pitchFamily="34" charset="0"/>
                <a:cs typeface="Arial" pitchFamily="34" charset="0"/>
              </a:rPr>
              <a:t>) if the demand is smaller than Q, $0 otherwise</a:t>
            </a:r>
          </a:p>
          <a:p>
            <a:pPr lvl="1" eaLnBrk="1" hangingPunct="1">
              <a:buFont typeface="Wingdings" pitchFamily="2" charset="2"/>
              <a:buChar char="Ø"/>
            </a:pPr>
            <a:endParaRPr lang="en-US" sz="1000" b="1" dirty="0">
              <a:solidFill>
                <a:srgbClr val="A50021"/>
              </a:solidFill>
              <a:latin typeface="Arial" pitchFamily="34" charset="0"/>
              <a:cs typeface="Arial" pitchFamily="34" charset="0"/>
            </a:endParaRPr>
          </a:p>
          <a:p>
            <a:pPr eaLnBrk="1" hangingPunct="1"/>
            <a:r>
              <a:rPr lang="en-US" sz="2800" b="1" dirty="0">
                <a:solidFill>
                  <a:srgbClr val="A50021"/>
                </a:solidFill>
                <a:latin typeface="Arial" pitchFamily="34" charset="0"/>
                <a:cs typeface="Arial" pitchFamily="34" charset="0"/>
              </a:rPr>
              <a:t>Expected Risk</a:t>
            </a:r>
          </a:p>
          <a:p>
            <a:pPr lvl="1" eaLnBrk="1" hangingPunct="1">
              <a:buFont typeface="Wingdings" pitchFamily="2" charset="2"/>
              <a:buChar char="Ø"/>
            </a:pPr>
            <a:r>
              <a:rPr lang="en-US" sz="2400" b="1" dirty="0">
                <a:solidFill>
                  <a:srgbClr val="009900"/>
                </a:solidFill>
                <a:latin typeface="Arial" pitchFamily="34" charset="0"/>
                <a:cs typeface="Arial" pitchFamily="34" charset="0"/>
              </a:rPr>
              <a:t>$ Co*Probability demand is smaller than our choice Q</a:t>
            </a:r>
          </a:p>
        </p:txBody>
      </p:sp>
      <p:sp>
        <p:nvSpPr>
          <p:cNvPr id="785412" name="Text Box 4"/>
          <p:cNvSpPr txBox="1">
            <a:spLocks noChangeArrowheads="1"/>
          </p:cNvSpPr>
          <p:nvPr/>
        </p:nvSpPr>
        <p:spPr bwMode="auto">
          <a:xfrm>
            <a:off x="2819400" y="6248400"/>
            <a:ext cx="6400800" cy="523220"/>
          </a:xfrm>
          <a:prstGeom prst="rect">
            <a:avLst/>
          </a:prstGeom>
          <a:solidFill>
            <a:srgbClr val="009900"/>
          </a:solidFill>
          <a:ln w="9525">
            <a:noFill/>
            <a:miter lim="800000"/>
            <a:headEnd/>
            <a:tailEnd/>
          </a:ln>
        </p:spPr>
        <p:txBody>
          <a:bodyPr wrap="square">
            <a:spAutoFit/>
          </a:bodyPr>
          <a:lstStyle/>
          <a:p>
            <a:r>
              <a:rPr lang="en-US" sz="2800" b="1" i="1" dirty="0">
                <a:solidFill>
                  <a:schemeClr val="accent3"/>
                </a:solidFill>
                <a:cs typeface="Arial" pitchFamily="34" charset="0"/>
              </a:rPr>
              <a:t>Expected Profit = Expected Risk</a:t>
            </a:r>
          </a:p>
        </p:txBody>
      </p:sp>
    </p:spTree>
    <p:extLst>
      <p:ext uri="{BB962C8B-B14F-4D97-AF65-F5344CB8AC3E}">
        <p14:creationId xmlns:p14="http://schemas.microsoft.com/office/powerpoint/2010/main" val="2176625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85412"/>
                                        </p:tgtEl>
                                        <p:attrNameLst>
                                          <p:attrName>style.visibility</p:attrName>
                                        </p:attrNameLst>
                                      </p:cBhvr>
                                      <p:to>
                                        <p:strVal val="visible"/>
                                      </p:to>
                                    </p:set>
                                    <p:animEffect transition="in" filter="diamond(in)">
                                      <p:cBhvr>
                                        <p:cTn id="7" dur="2000"/>
                                        <p:tgtEl>
                                          <p:spTgt spid="7854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85411">
                                            <p:bg/>
                                          </p:spTgt>
                                        </p:tgtEl>
                                        <p:attrNameLst>
                                          <p:attrName>style.visibility</p:attrName>
                                        </p:attrNameLst>
                                      </p:cBhvr>
                                      <p:to>
                                        <p:strVal val="visible"/>
                                      </p:to>
                                    </p:set>
                                    <p:anim calcmode="lin" valueType="num">
                                      <p:cBhvr additive="base">
                                        <p:cTn id="12" dur="500" fill="hold"/>
                                        <p:tgtEl>
                                          <p:spTgt spid="785411">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785411">
                                            <p:bg/>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85411">
                                            <p:txEl>
                                              <p:pRg st="1" end="1"/>
                                            </p:txEl>
                                          </p:spTgt>
                                        </p:tgtEl>
                                        <p:attrNameLst>
                                          <p:attrName>style.visibility</p:attrName>
                                        </p:attrNameLst>
                                      </p:cBhvr>
                                      <p:to>
                                        <p:strVal val="visible"/>
                                      </p:to>
                                    </p:set>
                                    <p:anim calcmode="lin" valueType="num">
                                      <p:cBhvr additive="base">
                                        <p:cTn id="18" dur="500" fill="hold"/>
                                        <p:tgtEl>
                                          <p:spTgt spid="785411">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7854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785411">
                                            <p:txEl>
                                              <p:pRg st="4" end="4"/>
                                            </p:txEl>
                                          </p:spTgt>
                                        </p:tgtEl>
                                        <p:attrNameLst>
                                          <p:attrName>style.visibility</p:attrName>
                                        </p:attrNameLst>
                                      </p:cBhvr>
                                      <p:to>
                                        <p:strVal val="visible"/>
                                      </p:to>
                                    </p:set>
                                    <p:anim calcmode="lin" valueType="num">
                                      <p:cBhvr additive="base">
                                        <p:cTn id="24" dur="500" fill="hold"/>
                                        <p:tgtEl>
                                          <p:spTgt spid="785411">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7854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85411">
                                            <p:txEl>
                                              <p:pRg st="7" end="7"/>
                                            </p:txEl>
                                          </p:spTgt>
                                        </p:tgtEl>
                                        <p:attrNameLst>
                                          <p:attrName>style.visibility</p:attrName>
                                        </p:attrNameLst>
                                      </p:cBhvr>
                                      <p:to>
                                        <p:strVal val="visible"/>
                                      </p:to>
                                    </p:set>
                                    <p:anim calcmode="lin" valueType="num">
                                      <p:cBhvr additive="base">
                                        <p:cTn id="30" dur="500" fill="hold"/>
                                        <p:tgtEl>
                                          <p:spTgt spid="785411">
                                            <p:txEl>
                                              <p:pRg st="7" end="7"/>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78541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785411">
                                            <p:txEl>
                                              <p:pRg st="10" end="10"/>
                                            </p:txEl>
                                          </p:spTgt>
                                        </p:tgtEl>
                                        <p:attrNameLst>
                                          <p:attrName>style.visibility</p:attrName>
                                        </p:attrNameLst>
                                      </p:cBhvr>
                                      <p:to>
                                        <p:strVal val="visible"/>
                                      </p:to>
                                    </p:set>
                                    <p:anim calcmode="lin" valueType="num">
                                      <p:cBhvr additive="base">
                                        <p:cTn id="36" dur="500" fill="hold"/>
                                        <p:tgtEl>
                                          <p:spTgt spid="785411">
                                            <p:txEl>
                                              <p:pRg st="10" end="10"/>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785411">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5411" grpId="0" build="p" bldLvl="5" animBg="1"/>
      <p:bldP spid="7854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bwMode="auto">
          <a:xfrm>
            <a:off x="2133600" y="762000"/>
            <a:ext cx="7772400" cy="838200"/>
          </a:xfrm>
          <a:noFill/>
          <a:ln>
            <a:miter lim="800000"/>
            <a:headEnd/>
            <a:tailEnd/>
          </a:ln>
        </p:spPr>
        <p:txBody>
          <a:bodyPr vert="horz" wrap="square" lIns="0" tIns="0" rIns="0" bIns="0" numCol="1" anchor="t" anchorCtr="0" compatLnSpc="1">
            <a:prstTxWarp prst="textNoShape">
              <a:avLst/>
            </a:prstTxWarp>
          </a:bodyPr>
          <a:lstStyle/>
          <a:p>
            <a:pPr eaLnBrk="1" hangingPunct="1"/>
            <a:r>
              <a:rPr lang="en-US" b="1" dirty="0">
                <a:solidFill>
                  <a:srgbClr val="0033CC"/>
                </a:solidFill>
                <a:latin typeface="Arial" pitchFamily="34" charset="0"/>
                <a:cs typeface="Arial" pitchFamily="34" charset="0"/>
              </a:rPr>
              <a:t>Risk &amp; Reward</a:t>
            </a:r>
          </a:p>
        </p:txBody>
      </p:sp>
      <p:grpSp>
        <p:nvGrpSpPr>
          <p:cNvPr id="2" name="Group 3"/>
          <p:cNvGrpSpPr>
            <a:grpSpLocks/>
          </p:cNvGrpSpPr>
          <p:nvPr/>
        </p:nvGrpSpPr>
        <p:grpSpPr bwMode="auto">
          <a:xfrm>
            <a:off x="2795588" y="1524001"/>
            <a:ext cx="7258048" cy="5043487"/>
            <a:chOff x="1296" y="909"/>
            <a:chExt cx="4572" cy="3177"/>
          </a:xfrm>
        </p:grpSpPr>
        <p:graphicFrame>
          <p:nvGraphicFramePr>
            <p:cNvPr id="3074" name="Object 4"/>
            <p:cNvGraphicFramePr>
              <a:graphicFrameLocks noChangeAspect="1"/>
            </p:cNvGraphicFramePr>
            <p:nvPr/>
          </p:nvGraphicFramePr>
          <p:xfrm>
            <a:off x="1296" y="909"/>
            <a:ext cx="4099" cy="3177"/>
          </p:xfrm>
          <a:graphic>
            <a:graphicData uri="http://schemas.openxmlformats.org/presentationml/2006/ole">
              <mc:AlternateContent xmlns:mc="http://schemas.openxmlformats.org/markup-compatibility/2006">
                <mc:Choice xmlns:v="urn:schemas-microsoft-com:vml" Requires="v">
                  <p:oleObj spid="_x0000_s5257" name="Worksheet" r:id="rId3" imgW="11801160" imgH="9157680" progId="Excel.Sheet.8">
                    <p:embed/>
                  </p:oleObj>
                </mc:Choice>
                <mc:Fallback>
                  <p:oleObj name="Worksheet" r:id="rId3" imgW="11801160" imgH="9157680" progId="Excel.Sheet.8">
                    <p:embed/>
                    <p:pic>
                      <p:nvPicPr>
                        <p:cNvPr id="307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6" y="909"/>
                          <a:ext cx="4099" cy="3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9" name="Line 5"/>
            <p:cNvSpPr>
              <a:spLocks noChangeShapeType="1"/>
            </p:cNvSpPr>
            <p:nvPr/>
          </p:nvSpPr>
          <p:spPr bwMode="auto">
            <a:xfrm flipH="1" flipV="1">
              <a:off x="3460" y="1520"/>
              <a:ext cx="8" cy="2345"/>
            </a:xfrm>
            <a:prstGeom prst="line">
              <a:avLst/>
            </a:prstGeom>
            <a:noFill/>
            <a:ln w="9525" cap="rnd">
              <a:solidFill>
                <a:schemeClr val="tx1"/>
              </a:solidFill>
              <a:prstDash val="sysDot"/>
              <a:round/>
              <a:headEnd/>
              <a:tailEnd/>
            </a:ln>
          </p:spPr>
          <p:txBody>
            <a:bodyPr wrap="none" lIns="0" tIns="0" rIns="0" bIns="0" anchor="ctr"/>
            <a:lstStyle/>
            <a:p>
              <a:endParaRPr lang="en-US"/>
            </a:p>
          </p:txBody>
        </p:sp>
        <p:grpSp>
          <p:nvGrpSpPr>
            <p:cNvPr id="3" name="Group 6"/>
            <p:cNvGrpSpPr>
              <a:grpSpLocks/>
            </p:cNvGrpSpPr>
            <p:nvPr/>
          </p:nvGrpSpPr>
          <p:grpSpPr bwMode="auto">
            <a:xfrm>
              <a:off x="1543" y="1287"/>
              <a:ext cx="2181" cy="2586"/>
              <a:chOff x="1543" y="1287"/>
              <a:chExt cx="2181" cy="2586"/>
            </a:xfrm>
          </p:grpSpPr>
          <p:sp>
            <p:nvSpPr>
              <p:cNvPr id="3085" name="Freeform 7"/>
              <p:cNvSpPr>
                <a:spLocks/>
              </p:cNvSpPr>
              <p:nvPr/>
            </p:nvSpPr>
            <p:spPr bwMode="auto">
              <a:xfrm>
                <a:off x="2022" y="2271"/>
                <a:ext cx="1449" cy="1602"/>
              </a:xfrm>
              <a:custGeom>
                <a:avLst/>
                <a:gdLst>
                  <a:gd name="T0" fmla="*/ 0 w 1449"/>
                  <a:gd name="T1" fmla="*/ 1596 h 1602"/>
                  <a:gd name="T2" fmla="*/ 75 w 1449"/>
                  <a:gd name="T3" fmla="*/ 1593 h 1602"/>
                  <a:gd name="T4" fmla="*/ 141 w 1449"/>
                  <a:gd name="T5" fmla="*/ 1575 h 1602"/>
                  <a:gd name="T6" fmla="*/ 234 w 1449"/>
                  <a:gd name="T7" fmla="*/ 1542 h 1602"/>
                  <a:gd name="T8" fmla="*/ 288 w 1449"/>
                  <a:gd name="T9" fmla="*/ 1506 h 1602"/>
                  <a:gd name="T10" fmla="*/ 330 w 1449"/>
                  <a:gd name="T11" fmla="*/ 1470 h 1602"/>
                  <a:gd name="T12" fmla="*/ 375 w 1449"/>
                  <a:gd name="T13" fmla="*/ 1416 h 1602"/>
                  <a:gd name="T14" fmla="*/ 435 w 1449"/>
                  <a:gd name="T15" fmla="*/ 1314 h 1602"/>
                  <a:gd name="T16" fmla="*/ 498 w 1449"/>
                  <a:gd name="T17" fmla="*/ 1170 h 1602"/>
                  <a:gd name="T18" fmla="*/ 582 w 1449"/>
                  <a:gd name="T19" fmla="*/ 939 h 1602"/>
                  <a:gd name="T20" fmla="*/ 669 w 1449"/>
                  <a:gd name="T21" fmla="*/ 585 h 1602"/>
                  <a:gd name="T22" fmla="*/ 738 w 1449"/>
                  <a:gd name="T23" fmla="*/ 291 h 1602"/>
                  <a:gd name="T24" fmla="*/ 801 w 1449"/>
                  <a:gd name="T25" fmla="*/ 9 h 1602"/>
                  <a:gd name="T26" fmla="*/ 1341 w 1449"/>
                  <a:gd name="T27" fmla="*/ 0 h 1602"/>
                  <a:gd name="T28" fmla="*/ 1437 w 1449"/>
                  <a:gd name="T29" fmla="*/ 429 h 1602"/>
                  <a:gd name="T30" fmla="*/ 1449 w 1449"/>
                  <a:gd name="T31" fmla="*/ 1602 h 1602"/>
                  <a:gd name="T32" fmla="*/ 0 w 1449"/>
                  <a:gd name="T33" fmla="*/ 1596 h 16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49"/>
                  <a:gd name="T52" fmla="*/ 0 h 1602"/>
                  <a:gd name="T53" fmla="*/ 1449 w 1449"/>
                  <a:gd name="T54" fmla="*/ 1602 h 16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49" h="1602">
                    <a:moveTo>
                      <a:pt x="0" y="1596"/>
                    </a:moveTo>
                    <a:lnTo>
                      <a:pt x="75" y="1593"/>
                    </a:lnTo>
                    <a:lnTo>
                      <a:pt x="141" y="1575"/>
                    </a:lnTo>
                    <a:lnTo>
                      <a:pt x="234" y="1542"/>
                    </a:lnTo>
                    <a:lnTo>
                      <a:pt x="288" y="1506"/>
                    </a:lnTo>
                    <a:lnTo>
                      <a:pt x="330" y="1470"/>
                    </a:lnTo>
                    <a:lnTo>
                      <a:pt x="375" y="1416"/>
                    </a:lnTo>
                    <a:lnTo>
                      <a:pt x="435" y="1314"/>
                    </a:lnTo>
                    <a:lnTo>
                      <a:pt x="498" y="1170"/>
                    </a:lnTo>
                    <a:lnTo>
                      <a:pt x="582" y="939"/>
                    </a:lnTo>
                    <a:lnTo>
                      <a:pt x="669" y="585"/>
                    </a:lnTo>
                    <a:lnTo>
                      <a:pt x="738" y="291"/>
                    </a:lnTo>
                    <a:lnTo>
                      <a:pt x="801" y="9"/>
                    </a:lnTo>
                    <a:lnTo>
                      <a:pt x="1341" y="0"/>
                    </a:lnTo>
                    <a:lnTo>
                      <a:pt x="1437" y="429"/>
                    </a:lnTo>
                    <a:lnTo>
                      <a:pt x="1449" y="1602"/>
                    </a:lnTo>
                    <a:lnTo>
                      <a:pt x="0" y="1596"/>
                    </a:lnTo>
                    <a:close/>
                  </a:path>
                </a:pathLst>
              </a:custGeom>
              <a:solidFill>
                <a:srgbClr val="FF0000"/>
              </a:solidFill>
              <a:ln w="9525">
                <a:noFill/>
                <a:round/>
                <a:headEnd/>
                <a:tailEnd/>
              </a:ln>
            </p:spPr>
            <p:txBody>
              <a:bodyPr wrap="none" lIns="0" tIns="0" rIns="0" bIns="0" anchor="ctr"/>
              <a:lstStyle/>
              <a:p>
                <a:endParaRPr lang="en-US" dirty="0"/>
              </a:p>
            </p:txBody>
          </p:sp>
          <p:sp>
            <p:nvSpPr>
              <p:cNvPr id="3086" name="Freeform 8"/>
              <p:cNvSpPr>
                <a:spLocks/>
              </p:cNvSpPr>
              <p:nvPr/>
            </p:nvSpPr>
            <p:spPr bwMode="auto">
              <a:xfrm>
                <a:off x="2823" y="1554"/>
                <a:ext cx="546" cy="723"/>
              </a:xfrm>
              <a:custGeom>
                <a:avLst/>
                <a:gdLst>
                  <a:gd name="T0" fmla="*/ 0 w 546"/>
                  <a:gd name="T1" fmla="*/ 723 h 723"/>
                  <a:gd name="T2" fmla="*/ 72 w 546"/>
                  <a:gd name="T3" fmla="*/ 411 h 723"/>
                  <a:gd name="T4" fmla="*/ 129 w 546"/>
                  <a:gd name="T5" fmla="*/ 246 h 723"/>
                  <a:gd name="T6" fmla="*/ 186 w 546"/>
                  <a:gd name="T7" fmla="*/ 78 h 723"/>
                  <a:gd name="T8" fmla="*/ 246 w 546"/>
                  <a:gd name="T9" fmla="*/ 6 h 723"/>
                  <a:gd name="T10" fmla="*/ 273 w 546"/>
                  <a:gd name="T11" fmla="*/ 0 h 723"/>
                  <a:gd name="T12" fmla="*/ 306 w 546"/>
                  <a:gd name="T13" fmla="*/ 6 h 723"/>
                  <a:gd name="T14" fmla="*/ 330 w 546"/>
                  <a:gd name="T15" fmla="*/ 42 h 723"/>
                  <a:gd name="T16" fmla="*/ 390 w 546"/>
                  <a:gd name="T17" fmla="*/ 150 h 723"/>
                  <a:gd name="T18" fmla="*/ 429 w 546"/>
                  <a:gd name="T19" fmla="*/ 282 h 723"/>
                  <a:gd name="T20" fmla="*/ 480 w 546"/>
                  <a:gd name="T21" fmla="*/ 459 h 723"/>
                  <a:gd name="T22" fmla="*/ 522 w 546"/>
                  <a:gd name="T23" fmla="*/ 636 h 723"/>
                  <a:gd name="T24" fmla="*/ 546 w 546"/>
                  <a:gd name="T25" fmla="*/ 717 h 723"/>
                  <a:gd name="T26" fmla="*/ 0 w 546"/>
                  <a:gd name="T27" fmla="*/ 723 h 7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46"/>
                  <a:gd name="T43" fmla="*/ 0 h 723"/>
                  <a:gd name="T44" fmla="*/ 546 w 546"/>
                  <a:gd name="T45" fmla="*/ 723 h 7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46" h="723">
                    <a:moveTo>
                      <a:pt x="0" y="723"/>
                    </a:moveTo>
                    <a:lnTo>
                      <a:pt x="72" y="411"/>
                    </a:lnTo>
                    <a:lnTo>
                      <a:pt x="129" y="246"/>
                    </a:lnTo>
                    <a:lnTo>
                      <a:pt x="186" y="78"/>
                    </a:lnTo>
                    <a:lnTo>
                      <a:pt x="246" y="6"/>
                    </a:lnTo>
                    <a:lnTo>
                      <a:pt x="273" y="0"/>
                    </a:lnTo>
                    <a:cubicBezTo>
                      <a:pt x="310" y="20"/>
                      <a:pt x="306" y="31"/>
                      <a:pt x="306" y="6"/>
                    </a:cubicBezTo>
                    <a:lnTo>
                      <a:pt x="330" y="42"/>
                    </a:lnTo>
                    <a:lnTo>
                      <a:pt x="390" y="150"/>
                    </a:lnTo>
                    <a:lnTo>
                      <a:pt x="429" y="282"/>
                    </a:lnTo>
                    <a:lnTo>
                      <a:pt x="480" y="459"/>
                    </a:lnTo>
                    <a:lnTo>
                      <a:pt x="522" y="636"/>
                    </a:lnTo>
                    <a:lnTo>
                      <a:pt x="546" y="717"/>
                    </a:lnTo>
                    <a:lnTo>
                      <a:pt x="0" y="723"/>
                    </a:lnTo>
                    <a:close/>
                  </a:path>
                </a:pathLst>
              </a:custGeom>
              <a:solidFill>
                <a:srgbClr val="FF0000"/>
              </a:solidFill>
              <a:ln w="9525">
                <a:noFill/>
                <a:round/>
                <a:headEnd/>
                <a:tailEnd/>
              </a:ln>
            </p:spPr>
            <p:txBody>
              <a:bodyPr wrap="none" lIns="0" tIns="0" rIns="0" bIns="0" anchor="ctr"/>
              <a:lstStyle/>
              <a:p>
                <a:endParaRPr lang="en-US"/>
              </a:p>
            </p:txBody>
          </p:sp>
          <p:sp>
            <p:nvSpPr>
              <p:cNvPr id="3087" name="Line 9"/>
              <p:cNvSpPr>
                <a:spLocks noChangeShapeType="1"/>
              </p:cNvSpPr>
              <p:nvPr/>
            </p:nvSpPr>
            <p:spPr bwMode="auto">
              <a:xfrm>
                <a:off x="2820" y="2277"/>
                <a:ext cx="438" cy="0"/>
              </a:xfrm>
              <a:prstGeom prst="line">
                <a:avLst/>
              </a:prstGeom>
              <a:noFill/>
              <a:ln w="9525">
                <a:solidFill>
                  <a:srgbClr val="FF0000"/>
                </a:solidFill>
                <a:round/>
                <a:headEnd/>
                <a:tailEnd/>
              </a:ln>
            </p:spPr>
            <p:txBody>
              <a:bodyPr wrap="none" lIns="0" tIns="0" rIns="0" bIns="0" anchor="ctr"/>
              <a:lstStyle/>
              <a:p>
                <a:endParaRPr lang="en-US"/>
              </a:p>
            </p:txBody>
          </p:sp>
          <p:sp>
            <p:nvSpPr>
              <p:cNvPr id="3088" name="Text Box 10"/>
              <p:cNvSpPr txBox="1">
                <a:spLocks noChangeArrowheads="1"/>
              </p:cNvSpPr>
              <p:nvPr/>
            </p:nvSpPr>
            <p:spPr bwMode="auto">
              <a:xfrm>
                <a:off x="1543" y="1287"/>
                <a:ext cx="2181" cy="174"/>
              </a:xfrm>
              <a:prstGeom prst="rect">
                <a:avLst/>
              </a:prstGeom>
              <a:noFill/>
              <a:ln w="9525">
                <a:noFill/>
                <a:miter lim="800000"/>
                <a:headEnd/>
                <a:tailEnd/>
              </a:ln>
            </p:spPr>
            <p:txBody>
              <a:bodyPr wrap="none" lIns="0" tIns="0" rIns="0" bIns="0">
                <a:spAutoFit/>
              </a:bodyPr>
              <a:lstStyle/>
              <a:p>
                <a:pPr eaLnBrk="0" hangingPunct="0">
                  <a:buFont typeface="Monotype Sorts"/>
                  <a:buNone/>
                </a:pPr>
                <a:r>
                  <a:rPr lang="en-US" sz="1800" b="1" dirty="0">
                    <a:solidFill>
                      <a:srgbClr val="FF0000"/>
                    </a:solidFill>
                  </a:rPr>
                  <a:t>Prob. demand is smaller than Q</a:t>
                </a:r>
                <a:endParaRPr lang="en-US" sz="3600" b="1" dirty="0">
                  <a:solidFill>
                    <a:srgbClr val="000000"/>
                  </a:solidFill>
                </a:endParaRPr>
              </a:p>
            </p:txBody>
          </p:sp>
        </p:grpSp>
        <p:grpSp>
          <p:nvGrpSpPr>
            <p:cNvPr id="4" name="Group 11"/>
            <p:cNvGrpSpPr>
              <a:grpSpLocks/>
            </p:cNvGrpSpPr>
            <p:nvPr/>
          </p:nvGrpSpPr>
          <p:grpSpPr bwMode="auto">
            <a:xfrm>
              <a:off x="3459" y="2295"/>
              <a:ext cx="2409" cy="1578"/>
              <a:chOff x="3459" y="2295"/>
              <a:chExt cx="2409" cy="1578"/>
            </a:xfrm>
          </p:grpSpPr>
          <p:sp>
            <p:nvSpPr>
              <p:cNvPr id="3083" name="Freeform 12"/>
              <p:cNvSpPr>
                <a:spLocks/>
              </p:cNvSpPr>
              <p:nvPr/>
            </p:nvSpPr>
            <p:spPr bwMode="auto">
              <a:xfrm>
                <a:off x="3459" y="2697"/>
                <a:ext cx="744" cy="1176"/>
              </a:xfrm>
              <a:custGeom>
                <a:avLst/>
                <a:gdLst>
                  <a:gd name="T0" fmla="*/ 12 w 744"/>
                  <a:gd name="T1" fmla="*/ 1173 h 1176"/>
                  <a:gd name="T2" fmla="*/ 744 w 744"/>
                  <a:gd name="T3" fmla="*/ 1176 h 1176"/>
                  <a:gd name="T4" fmla="*/ 663 w 744"/>
                  <a:gd name="T5" fmla="*/ 1164 h 1176"/>
                  <a:gd name="T6" fmla="*/ 597 w 744"/>
                  <a:gd name="T7" fmla="*/ 1155 h 1176"/>
                  <a:gd name="T8" fmla="*/ 531 w 744"/>
                  <a:gd name="T9" fmla="*/ 1140 h 1176"/>
                  <a:gd name="T10" fmla="*/ 453 w 744"/>
                  <a:gd name="T11" fmla="*/ 1104 h 1176"/>
                  <a:gd name="T12" fmla="*/ 381 w 744"/>
                  <a:gd name="T13" fmla="*/ 1044 h 1176"/>
                  <a:gd name="T14" fmla="*/ 318 w 744"/>
                  <a:gd name="T15" fmla="*/ 966 h 1176"/>
                  <a:gd name="T16" fmla="*/ 255 w 744"/>
                  <a:gd name="T17" fmla="*/ 852 h 1176"/>
                  <a:gd name="T18" fmla="*/ 183 w 744"/>
                  <a:gd name="T19" fmla="*/ 672 h 1176"/>
                  <a:gd name="T20" fmla="*/ 105 w 744"/>
                  <a:gd name="T21" fmla="*/ 420 h 1176"/>
                  <a:gd name="T22" fmla="*/ 30 w 744"/>
                  <a:gd name="T23" fmla="*/ 111 h 1176"/>
                  <a:gd name="T24" fmla="*/ 0 w 744"/>
                  <a:gd name="T25" fmla="*/ 0 h 1176"/>
                  <a:gd name="T26" fmla="*/ 12 w 744"/>
                  <a:gd name="T27" fmla="*/ 1173 h 117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44"/>
                  <a:gd name="T43" fmla="*/ 0 h 1176"/>
                  <a:gd name="T44" fmla="*/ 744 w 744"/>
                  <a:gd name="T45" fmla="*/ 1176 h 117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44" h="1176">
                    <a:moveTo>
                      <a:pt x="12" y="1173"/>
                    </a:moveTo>
                    <a:lnTo>
                      <a:pt x="744" y="1176"/>
                    </a:lnTo>
                    <a:lnTo>
                      <a:pt x="663" y="1164"/>
                    </a:lnTo>
                    <a:lnTo>
                      <a:pt x="597" y="1155"/>
                    </a:lnTo>
                    <a:lnTo>
                      <a:pt x="531" y="1140"/>
                    </a:lnTo>
                    <a:lnTo>
                      <a:pt x="453" y="1104"/>
                    </a:lnTo>
                    <a:lnTo>
                      <a:pt x="381" y="1044"/>
                    </a:lnTo>
                    <a:lnTo>
                      <a:pt x="318" y="966"/>
                    </a:lnTo>
                    <a:lnTo>
                      <a:pt x="255" y="852"/>
                    </a:lnTo>
                    <a:lnTo>
                      <a:pt x="183" y="672"/>
                    </a:lnTo>
                    <a:lnTo>
                      <a:pt x="105" y="420"/>
                    </a:lnTo>
                    <a:lnTo>
                      <a:pt x="30" y="111"/>
                    </a:lnTo>
                    <a:lnTo>
                      <a:pt x="0" y="0"/>
                    </a:lnTo>
                    <a:lnTo>
                      <a:pt x="12" y="1173"/>
                    </a:lnTo>
                    <a:close/>
                  </a:path>
                </a:pathLst>
              </a:custGeom>
              <a:solidFill>
                <a:srgbClr val="00FF00"/>
              </a:solidFill>
              <a:ln w="9525">
                <a:noFill/>
                <a:round/>
                <a:headEnd/>
                <a:tailEnd/>
              </a:ln>
            </p:spPr>
            <p:txBody>
              <a:bodyPr wrap="none" lIns="0" tIns="0" rIns="0" bIns="0" anchor="ctr"/>
              <a:lstStyle/>
              <a:p>
                <a:endParaRPr lang="en-US"/>
              </a:p>
            </p:txBody>
          </p:sp>
          <p:sp>
            <p:nvSpPr>
              <p:cNvPr id="3084" name="Text Box 13"/>
              <p:cNvSpPr txBox="1">
                <a:spLocks noChangeArrowheads="1"/>
              </p:cNvSpPr>
              <p:nvPr/>
            </p:nvSpPr>
            <p:spPr bwMode="auto">
              <a:xfrm>
                <a:off x="3564" y="2295"/>
                <a:ext cx="2304" cy="194"/>
              </a:xfrm>
              <a:prstGeom prst="rect">
                <a:avLst/>
              </a:prstGeom>
              <a:noFill/>
              <a:ln w="9525">
                <a:noFill/>
                <a:miter lim="800000"/>
                <a:headEnd/>
                <a:tailEnd/>
              </a:ln>
            </p:spPr>
            <p:txBody>
              <a:bodyPr wrap="none" lIns="0" tIns="0" rIns="0" bIns="0">
                <a:spAutoFit/>
              </a:bodyPr>
              <a:lstStyle/>
              <a:p>
                <a:pPr eaLnBrk="0" hangingPunct="0">
                  <a:buFont typeface="Monotype Sorts"/>
                  <a:buNone/>
                </a:pPr>
                <a:r>
                  <a:rPr lang="en-US" sz="2000" b="1" dirty="0">
                    <a:solidFill>
                      <a:srgbClr val="009900"/>
                    </a:solidFill>
                  </a:rPr>
                  <a:t>Prob. demand is larger than Q</a:t>
                </a:r>
                <a:endParaRPr lang="en-US" sz="4000" b="1" dirty="0">
                  <a:solidFill>
                    <a:srgbClr val="009900"/>
                  </a:solidFill>
                </a:endParaRPr>
              </a:p>
            </p:txBody>
          </p:sp>
        </p:grpSp>
        <p:sp>
          <p:nvSpPr>
            <p:cNvPr id="3082" name="Text Box 14"/>
            <p:cNvSpPr txBox="1">
              <a:spLocks noChangeArrowheads="1"/>
            </p:cNvSpPr>
            <p:nvPr/>
          </p:nvSpPr>
          <p:spPr bwMode="auto">
            <a:xfrm>
              <a:off x="3460" y="1630"/>
              <a:ext cx="1382" cy="233"/>
            </a:xfrm>
            <a:prstGeom prst="rect">
              <a:avLst/>
            </a:prstGeom>
            <a:noFill/>
            <a:ln w="9525">
              <a:noFill/>
              <a:miter lim="800000"/>
              <a:headEnd/>
              <a:tailEnd/>
            </a:ln>
          </p:spPr>
          <p:txBody>
            <a:bodyPr wrap="none" lIns="0" tIns="0" rIns="0" bIns="0">
              <a:spAutoFit/>
            </a:bodyPr>
            <a:lstStyle/>
            <a:p>
              <a:pPr eaLnBrk="0" hangingPunct="0">
                <a:buFont typeface="Monotype Sorts"/>
                <a:buNone/>
              </a:pPr>
              <a:r>
                <a:rPr lang="en-US" b="1" dirty="0">
                  <a:solidFill>
                    <a:srgbClr val="000000"/>
                  </a:solidFill>
                </a:rPr>
                <a:t>Our choice = Q</a:t>
              </a:r>
              <a:endParaRPr lang="en-US" sz="4400" b="1" dirty="0">
                <a:solidFill>
                  <a:srgbClr val="000000"/>
                </a:solidFill>
              </a:endParaRPr>
            </a:p>
          </p:txBody>
        </p:sp>
      </p:grpSp>
      <p:sp>
        <p:nvSpPr>
          <p:cNvPr id="786447" name="Text Box 15"/>
          <p:cNvSpPr txBox="1">
            <a:spLocks noChangeArrowheads="1"/>
          </p:cNvSpPr>
          <p:nvPr/>
        </p:nvSpPr>
        <p:spPr bwMode="auto">
          <a:xfrm>
            <a:off x="7351713" y="4092576"/>
            <a:ext cx="1414170" cy="461665"/>
          </a:xfrm>
          <a:prstGeom prst="rect">
            <a:avLst/>
          </a:prstGeom>
          <a:noFill/>
          <a:ln w="9525">
            <a:noFill/>
            <a:miter lim="800000"/>
            <a:headEnd/>
            <a:tailEnd/>
          </a:ln>
        </p:spPr>
        <p:txBody>
          <a:bodyPr wrap="none">
            <a:spAutoFit/>
          </a:bodyPr>
          <a:lstStyle/>
          <a:p>
            <a:r>
              <a:rPr lang="en-US" b="1" dirty="0">
                <a:solidFill>
                  <a:srgbClr val="009900"/>
                </a:solidFill>
              </a:rPr>
              <a:t>1 – F(Q) </a:t>
            </a:r>
          </a:p>
        </p:txBody>
      </p:sp>
      <p:sp>
        <p:nvSpPr>
          <p:cNvPr id="786448" name="Text Box 16"/>
          <p:cNvSpPr txBox="1">
            <a:spLocks noChangeArrowheads="1"/>
          </p:cNvSpPr>
          <p:nvPr/>
        </p:nvSpPr>
        <p:spPr bwMode="auto">
          <a:xfrm>
            <a:off x="4049714" y="2528888"/>
            <a:ext cx="901209" cy="461665"/>
          </a:xfrm>
          <a:prstGeom prst="rect">
            <a:avLst/>
          </a:prstGeom>
          <a:noFill/>
          <a:ln w="9525">
            <a:noFill/>
            <a:miter lim="800000"/>
            <a:headEnd/>
            <a:tailEnd/>
          </a:ln>
        </p:spPr>
        <p:txBody>
          <a:bodyPr wrap="none">
            <a:spAutoFit/>
          </a:bodyPr>
          <a:lstStyle/>
          <a:p>
            <a:r>
              <a:rPr lang="en-US" b="1" dirty="0">
                <a:solidFill>
                  <a:srgbClr val="FF0000"/>
                </a:solidFill>
              </a:rPr>
              <a:t>F(Q) </a:t>
            </a:r>
          </a:p>
        </p:txBody>
      </p:sp>
      <p:sp>
        <p:nvSpPr>
          <p:cNvPr id="5" name="TextBox 4"/>
          <p:cNvSpPr txBox="1"/>
          <p:nvPr/>
        </p:nvSpPr>
        <p:spPr>
          <a:xfrm>
            <a:off x="6172200" y="6182023"/>
            <a:ext cx="423514" cy="461665"/>
          </a:xfrm>
          <a:prstGeom prst="rect">
            <a:avLst/>
          </a:prstGeom>
          <a:noFill/>
        </p:spPr>
        <p:txBody>
          <a:bodyPr wrap="none" rtlCol="0">
            <a:spAutoFit/>
          </a:bodyPr>
          <a:lstStyle/>
          <a:p>
            <a:r>
              <a:rPr lang="en-US" b="1" dirty="0"/>
              <a:t>Q</a:t>
            </a:r>
          </a:p>
        </p:txBody>
      </p:sp>
    </p:spTree>
    <p:extLst>
      <p:ext uri="{BB962C8B-B14F-4D97-AF65-F5344CB8AC3E}">
        <p14:creationId xmlns:p14="http://schemas.microsoft.com/office/powerpoint/2010/main" val="428214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86448"/>
                                        </p:tgtEl>
                                        <p:attrNameLst>
                                          <p:attrName>style.visibility</p:attrName>
                                        </p:attrNameLst>
                                      </p:cBhvr>
                                      <p:to>
                                        <p:strVal val="visible"/>
                                      </p:to>
                                    </p:set>
                                    <p:anim calcmode="lin" valueType="num">
                                      <p:cBhvr additive="base">
                                        <p:cTn id="13" dur="500" fill="hold"/>
                                        <p:tgtEl>
                                          <p:spTgt spid="786448"/>
                                        </p:tgtEl>
                                        <p:attrNameLst>
                                          <p:attrName>ppt_x</p:attrName>
                                        </p:attrNameLst>
                                      </p:cBhvr>
                                      <p:tavLst>
                                        <p:tav tm="0">
                                          <p:val>
                                            <p:strVal val="0-#ppt_w/2"/>
                                          </p:val>
                                        </p:tav>
                                        <p:tav tm="100000">
                                          <p:val>
                                            <p:strVal val="#ppt_x"/>
                                          </p:val>
                                        </p:tav>
                                      </p:tavLst>
                                    </p:anim>
                                    <p:anim calcmode="lin" valueType="num">
                                      <p:cBhvr additive="base">
                                        <p:cTn id="14" dur="500" fill="hold"/>
                                        <p:tgtEl>
                                          <p:spTgt spid="78644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86447"/>
                                        </p:tgtEl>
                                        <p:attrNameLst>
                                          <p:attrName>style.visibility</p:attrName>
                                        </p:attrNameLst>
                                      </p:cBhvr>
                                      <p:to>
                                        <p:strVal val="visible"/>
                                      </p:to>
                                    </p:set>
                                    <p:anim calcmode="lin" valueType="num">
                                      <p:cBhvr additive="base">
                                        <p:cTn id="19" dur="500" fill="hold"/>
                                        <p:tgtEl>
                                          <p:spTgt spid="786447"/>
                                        </p:tgtEl>
                                        <p:attrNameLst>
                                          <p:attrName>ppt_x</p:attrName>
                                        </p:attrNameLst>
                                      </p:cBhvr>
                                      <p:tavLst>
                                        <p:tav tm="0">
                                          <p:val>
                                            <p:strVal val="0-#ppt_w/2"/>
                                          </p:val>
                                        </p:tav>
                                        <p:tav tm="100000">
                                          <p:val>
                                            <p:strVal val="#ppt_x"/>
                                          </p:val>
                                        </p:tav>
                                      </p:tavLst>
                                    </p:anim>
                                    <p:anim calcmode="lin" valueType="num">
                                      <p:cBhvr additive="base">
                                        <p:cTn id="20" dur="500" fill="hold"/>
                                        <p:tgtEl>
                                          <p:spTgt spid="7864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6447" grpId="0" autoUpdateAnimBg="0"/>
      <p:bldP spid="786448"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411" name="Rectangle 3"/>
          <p:cNvSpPr>
            <a:spLocks noGrp="1" noChangeArrowheads="1"/>
          </p:cNvSpPr>
          <p:nvPr>
            <p:ph type="body" idx="1"/>
          </p:nvPr>
        </p:nvSpPr>
        <p:spPr bwMode="auto">
          <a:xfrm>
            <a:off x="609600" y="1828799"/>
            <a:ext cx="10591800" cy="3962400"/>
          </a:xfrm>
          <a:noFill/>
          <a:ln>
            <a:miter lim="800000"/>
            <a:headEnd/>
            <a:tailEnd/>
          </a:ln>
        </p:spPr>
        <p:txBody>
          <a:bodyPr vert="horz" wrap="square" lIns="0" tIns="0" rIns="0" bIns="0" numCol="1" anchor="t" anchorCtr="0" compatLnSpc="1">
            <a:prstTxWarp prst="textNoShape">
              <a:avLst/>
            </a:prstTxWarp>
          </a:bodyPr>
          <a:lstStyle/>
          <a:p>
            <a:pPr eaLnBrk="1" hangingPunct="1"/>
            <a:r>
              <a:rPr lang="en-US" sz="2800" b="1" dirty="0">
                <a:solidFill>
                  <a:srgbClr val="A50021"/>
                </a:solidFill>
                <a:latin typeface="Arial" pitchFamily="34" charset="0"/>
                <a:cs typeface="Arial" pitchFamily="34" charset="0"/>
              </a:rPr>
              <a:t>Profit from the last item</a:t>
            </a:r>
          </a:p>
          <a:p>
            <a:pPr lvl="1" eaLnBrk="1" hangingPunct="1">
              <a:buFont typeface="Wingdings" pitchFamily="2" charset="2"/>
              <a:buChar char="Ø"/>
            </a:pPr>
            <a:r>
              <a:rPr lang="en-US" sz="2400" b="1" dirty="0">
                <a:solidFill>
                  <a:srgbClr val="009900"/>
                </a:solidFill>
                <a:latin typeface="Arial" pitchFamily="34" charset="0"/>
                <a:cs typeface="Arial" pitchFamily="34" charset="0"/>
              </a:rPr>
              <a:t>$ Cu </a:t>
            </a:r>
            <a:r>
              <a:rPr lang="en-US" sz="2400" b="1" dirty="0">
                <a:solidFill>
                  <a:srgbClr val="00B0F0"/>
                </a:solidFill>
                <a:latin typeface="Arial" pitchFamily="34" charset="0"/>
                <a:cs typeface="Arial" pitchFamily="34" charset="0"/>
              </a:rPr>
              <a:t>(= p-c) </a:t>
            </a:r>
            <a:r>
              <a:rPr lang="en-US" sz="2400" b="1" dirty="0">
                <a:solidFill>
                  <a:srgbClr val="009900"/>
                </a:solidFill>
                <a:latin typeface="Arial" pitchFamily="34" charset="0"/>
                <a:cs typeface="Arial" pitchFamily="34" charset="0"/>
              </a:rPr>
              <a:t>if the demand is greater than Q, $0 otherwise </a:t>
            </a:r>
          </a:p>
          <a:p>
            <a:pPr lvl="1" eaLnBrk="1" hangingPunct="1">
              <a:buFont typeface="Wingdings" pitchFamily="2" charset="2"/>
              <a:buChar char="Ø"/>
            </a:pPr>
            <a:endParaRPr lang="en-US" sz="800" b="1" dirty="0">
              <a:latin typeface="Arial" pitchFamily="34" charset="0"/>
              <a:cs typeface="Arial" pitchFamily="34" charset="0"/>
            </a:endParaRPr>
          </a:p>
          <a:p>
            <a:pPr eaLnBrk="1" hangingPunct="1"/>
            <a:r>
              <a:rPr lang="en-US" sz="2800" b="1" dirty="0">
                <a:solidFill>
                  <a:srgbClr val="A50021"/>
                </a:solidFill>
                <a:latin typeface="Arial" pitchFamily="34" charset="0"/>
                <a:cs typeface="Arial" pitchFamily="34" charset="0"/>
              </a:rPr>
              <a:t>Expected Profit</a:t>
            </a:r>
          </a:p>
          <a:p>
            <a:pPr lvl="1" eaLnBrk="1" hangingPunct="1">
              <a:buFont typeface="Wingdings" pitchFamily="2" charset="2"/>
              <a:buChar char="Ø"/>
            </a:pPr>
            <a:r>
              <a:rPr lang="en-US" sz="2400" b="1" dirty="0">
                <a:solidFill>
                  <a:srgbClr val="009900"/>
                </a:solidFill>
                <a:latin typeface="Arial" pitchFamily="34" charset="0"/>
                <a:cs typeface="Arial" pitchFamily="34" charset="0"/>
              </a:rPr>
              <a:t>$ Cu*Probability demand is greater than our choice Q</a:t>
            </a:r>
          </a:p>
          <a:p>
            <a:pPr lvl="1" eaLnBrk="1" hangingPunct="1">
              <a:buFont typeface="Wingdings" pitchFamily="2" charset="2"/>
              <a:buChar char="Ø"/>
            </a:pPr>
            <a:endParaRPr lang="en-US" sz="1600" b="1" dirty="0">
              <a:solidFill>
                <a:srgbClr val="A50021"/>
              </a:solidFill>
              <a:latin typeface="Arial" pitchFamily="34" charset="0"/>
              <a:cs typeface="Arial" pitchFamily="34" charset="0"/>
            </a:endParaRPr>
          </a:p>
          <a:p>
            <a:pPr eaLnBrk="1" hangingPunct="1"/>
            <a:r>
              <a:rPr lang="en-US" sz="2800" b="1" dirty="0">
                <a:solidFill>
                  <a:srgbClr val="A50021"/>
                </a:solidFill>
                <a:latin typeface="Arial" pitchFamily="34" charset="0"/>
                <a:cs typeface="Arial" pitchFamily="34" charset="0"/>
              </a:rPr>
              <a:t>Risk (loss) posed by last item</a:t>
            </a:r>
          </a:p>
          <a:p>
            <a:pPr lvl="1" eaLnBrk="1" hangingPunct="1">
              <a:buFont typeface="Wingdings" pitchFamily="2" charset="2"/>
              <a:buChar char="Ø"/>
            </a:pPr>
            <a:r>
              <a:rPr lang="en-US" sz="2400" b="1" dirty="0">
                <a:solidFill>
                  <a:srgbClr val="009900"/>
                </a:solidFill>
                <a:latin typeface="Arial" pitchFamily="34" charset="0"/>
                <a:cs typeface="Arial" pitchFamily="34" charset="0"/>
              </a:rPr>
              <a:t>$ Co (</a:t>
            </a:r>
            <a:r>
              <a:rPr lang="en-US" sz="2400" b="1" dirty="0">
                <a:solidFill>
                  <a:srgbClr val="00B0F0"/>
                </a:solidFill>
                <a:latin typeface="Arial" pitchFamily="34" charset="0"/>
                <a:cs typeface="Arial" pitchFamily="34" charset="0"/>
              </a:rPr>
              <a:t>= c-s</a:t>
            </a:r>
            <a:r>
              <a:rPr lang="en-US" sz="2400" b="1" dirty="0">
                <a:solidFill>
                  <a:srgbClr val="009900"/>
                </a:solidFill>
                <a:latin typeface="Arial" pitchFamily="34" charset="0"/>
                <a:cs typeface="Arial" pitchFamily="34" charset="0"/>
              </a:rPr>
              <a:t>) if the demand is smaller than Q, $0 otherwise</a:t>
            </a:r>
          </a:p>
          <a:p>
            <a:pPr lvl="1" eaLnBrk="1" hangingPunct="1">
              <a:buFont typeface="Wingdings" pitchFamily="2" charset="2"/>
              <a:buChar char="Ø"/>
            </a:pPr>
            <a:endParaRPr lang="en-US" sz="800" b="1" dirty="0">
              <a:solidFill>
                <a:srgbClr val="A50021"/>
              </a:solidFill>
              <a:latin typeface="Arial" pitchFamily="34" charset="0"/>
              <a:cs typeface="Arial" pitchFamily="34" charset="0"/>
            </a:endParaRPr>
          </a:p>
          <a:p>
            <a:pPr eaLnBrk="1" hangingPunct="1"/>
            <a:r>
              <a:rPr lang="en-US" sz="2800" b="1" dirty="0">
                <a:solidFill>
                  <a:srgbClr val="A50021"/>
                </a:solidFill>
                <a:latin typeface="Arial" pitchFamily="34" charset="0"/>
                <a:cs typeface="Arial" pitchFamily="34" charset="0"/>
              </a:rPr>
              <a:t>Expected Risk</a:t>
            </a:r>
          </a:p>
          <a:p>
            <a:pPr lvl="1" eaLnBrk="1" hangingPunct="1">
              <a:buFont typeface="Wingdings" pitchFamily="2" charset="2"/>
              <a:buChar char="Ø"/>
            </a:pPr>
            <a:r>
              <a:rPr lang="en-US" sz="2400" b="1" dirty="0">
                <a:solidFill>
                  <a:srgbClr val="009900"/>
                </a:solidFill>
                <a:latin typeface="Arial" pitchFamily="34" charset="0"/>
                <a:cs typeface="Arial" pitchFamily="34" charset="0"/>
              </a:rPr>
              <a:t>$ Co*Probability demand is smaller than our choice Q</a:t>
            </a:r>
          </a:p>
        </p:txBody>
      </p:sp>
      <p:sp>
        <p:nvSpPr>
          <p:cNvPr id="24578" name="Rectangle 2"/>
          <p:cNvSpPr>
            <a:spLocks noGrp="1" noChangeArrowheads="1"/>
          </p:cNvSpPr>
          <p:nvPr>
            <p:ph type="title"/>
          </p:nvPr>
        </p:nvSpPr>
        <p:spPr bwMode="auto">
          <a:xfrm>
            <a:off x="2133600" y="762000"/>
            <a:ext cx="7772400" cy="838200"/>
          </a:xfrm>
          <a:noFill/>
          <a:ln>
            <a:miter lim="800000"/>
            <a:headEnd/>
            <a:tailEnd/>
          </a:ln>
        </p:spPr>
        <p:txBody>
          <a:bodyPr vert="horz" wrap="square" lIns="0" tIns="0" rIns="0" bIns="0" numCol="1" anchor="t" anchorCtr="0" compatLnSpc="1">
            <a:prstTxWarp prst="textNoShape">
              <a:avLst/>
            </a:prstTxWarp>
          </a:bodyPr>
          <a:lstStyle/>
          <a:p>
            <a:pPr eaLnBrk="1" hangingPunct="1"/>
            <a:r>
              <a:rPr lang="en-US" b="1" dirty="0">
                <a:solidFill>
                  <a:srgbClr val="0033CC"/>
                </a:solidFill>
                <a:latin typeface="Arial" pitchFamily="34" charset="0"/>
                <a:cs typeface="Arial" pitchFamily="34" charset="0"/>
              </a:rPr>
              <a:t>Balance Risk and Return </a:t>
            </a:r>
          </a:p>
        </p:txBody>
      </p:sp>
      <p:sp>
        <p:nvSpPr>
          <p:cNvPr id="5" name="Text Box 4"/>
          <p:cNvSpPr txBox="1">
            <a:spLocks noChangeArrowheads="1"/>
          </p:cNvSpPr>
          <p:nvPr/>
        </p:nvSpPr>
        <p:spPr bwMode="auto">
          <a:xfrm>
            <a:off x="3657600" y="6324603"/>
            <a:ext cx="3507692" cy="461665"/>
          </a:xfrm>
          <a:prstGeom prst="rect">
            <a:avLst/>
          </a:prstGeom>
          <a:solidFill>
            <a:srgbClr val="FFFF00"/>
          </a:solidFill>
          <a:ln w="9525">
            <a:noFill/>
            <a:miter lim="800000"/>
            <a:headEnd/>
            <a:tailEnd/>
          </a:ln>
        </p:spPr>
        <p:txBody>
          <a:bodyPr wrap="none">
            <a:spAutoFit/>
          </a:bodyPr>
          <a:lstStyle/>
          <a:p>
            <a:r>
              <a:rPr lang="en-US" b="1" dirty="0">
                <a:solidFill>
                  <a:srgbClr val="990099"/>
                </a:solidFill>
                <a:cs typeface="Arial" pitchFamily="34" charset="0"/>
              </a:rPr>
              <a:t>Cu* [1-F(Q)] = Co* F(Q)</a:t>
            </a:r>
          </a:p>
        </p:txBody>
      </p:sp>
      <p:sp>
        <p:nvSpPr>
          <p:cNvPr id="6" name="AutoShape 5"/>
          <p:cNvSpPr>
            <a:spLocks/>
          </p:cNvSpPr>
          <p:nvPr/>
        </p:nvSpPr>
        <p:spPr bwMode="auto">
          <a:xfrm rot="-5400000">
            <a:off x="5524500" y="266700"/>
            <a:ext cx="228600" cy="7162800"/>
          </a:xfrm>
          <a:prstGeom prst="leftBracket">
            <a:avLst>
              <a:gd name="adj" fmla="val 133333"/>
            </a:avLst>
          </a:prstGeom>
          <a:noFill/>
          <a:ln w="38100">
            <a:solidFill>
              <a:schemeClr val="tx1"/>
            </a:solidFill>
            <a:round/>
            <a:headEnd/>
            <a:tailEnd/>
          </a:ln>
        </p:spPr>
        <p:txBody>
          <a:bodyPr wrap="none" anchor="ctr"/>
          <a:lstStyle/>
          <a:p>
            <a:endParaRPr lang="en-US" sz="2800">
              <a:cs typeface="Arial" pitchFamily="34" charset="0"/>
            </a:endParaRPr>
          </a:p>
        </p:txBody>
      </p:sp>
      <p:sp>
        <p:nvSpPr>
          <p:cNvPr id="7" name="Text Box 6"/>
          <p:cNvSpPr txBox="1">
            <a:spLocks noChangeArrowheads="1"/>
          </p:cNvSpPr>
          <p:nvPr/>
        </p:nvSpPr>
        <p:spPr bwMode="auto">
          <a:xfrm>
            <a:off x="9317803" y="3352800"/>
            <a:ext cx="1622560" cy="523220"/>
          </a:xfrm>
          <a:prstGeom prst="rect">
            <a:avLst/>
          </a:prstGeom>
          <a:solidFill>
            <a:srgbClr val="FFFF00"/>
          </a:solidFill>
          <a:ln w="9525">
            <a:noFill/>
            <a:miter lim="800000"/>
            <a:headEnd/>
            <a:tailEnd/>
          </a:ln>
        </p:spPr>
        <p:txBody>
          <a:bodyPr wrap="none">
            <a:spAutoFit/>
          </a:bodyPr>
          <a:lstStyle/>
          <a:p>
            <a:r>
              <a:rPr lang="en-US" sz="2800" b="1" dirty="0">
                <a:solidFill>
                  <a:srgbClr val="009900"/>
                </a:solidFill>
                <a:cs typeface="Arial" pitchFamily="34" charset="0"/>
              </a:rPr>
              <a:t>1 – F(Q) </a:t>
            </a:r>
          </a:p>
        </p:txBody>
      </p:sp>
      <p:sp>
        <p:nvSpPr>
          <p:cNvPr id="8" name="AutoShape 7"/>
          <p:cNvSpPr>
            <a:spLocks/>
          </p:cNvSpPr>
          <p:nvPr/>
        </p:nvSpPr>
        <p:spPr bwMode="auto">
          <a:xfrm rot="-5400000">
            <a:off x="5573300" y="2427699"/>
            <a:ext cx="228601" cy="7260403"/>
          </a:xfrm>
          <a:prstGeom prst="leftBracket">
            <a:avLst>
              <a:gd name="adj" fmla="val 133333"/>
            </a:avLst>
          </a:prstGeom>
          <a:noFill/>
          <a:ln w="38100">
            <a:solidFill>
              <a:schemeClr val="tx1"/>
            </a:solidFill>
            <a:round/>
            <a:headEnd/>
            <a:tailEnd/>
          </a:ln>
        </p:spPr>
        <p:txBody>
          <a:bodyPr wrap="none" anchor="ctr"/>
          <a:lstStyle/>
          <a:p>
            <a:endParaRPr lang="en-US" sz="2800">
              <a:cs typeface="Arial" pitchFamily="34" charset="0"/>
            </a:endParaRPr>
          </a:p>
        </p:txBody>
      </p:sp>
      <p:sp>
        <p:nvSpPr>
          <p:cNvPr id="9" name="Text Box 8"/>
          <p:cNvSpPr txBox="1">
            <a:spLocks noChangeArrowheads="1"/>
          </p:cNvSpPr>
          <p:nvPr/>
        </p:nvSpPr>
        <p:spPr bwMode="auto">
          <a:xfrm>
            <a:off x="9448800" y="5648982"/>
            <a:ext cx="1023037" cy="523220"/>
          </a:xfrm>
          <a:prstGeom prst="rect">
            <a:avLst/>
          </a:prstGeom>
          <a:solidFill>
            <a:srgbClr val="FFFF00"/>
          </a:solidFill>
          <a:ln w="9525">
            <a:noFill/>
            <a:miter lim="800000"/>
            <a:headEnd/>
            <a:tailEnd/>
          </a:ln>
        </p:spPr>
        <p:txBody>
          <a:bodyPr wrap="none">
            <a:spAutoFit/>
          </a:bodyPr>
          <a:lstStyle/>
          <a:p>
            <a:r>
              <a:rPr lang="en-US" sz="2800" b="1" dirty="0">
                <a:solidFill>
                  <a:srgbClr val="FF0000"/>
                </a:solidFill>
                <a:cs typeface="Arial" pitchFamily="34" charset="0"/>
              </a:rPr>
              <a:t>F(Q) </a:t>
            </a:r>
          </a:p>
        </p:txBody>
      </p:sp>
    </p:spTree>
    <p:extLst>
      <p:ext uri="{BB962C8B-B14F-4D97-AF65-F5344CB8AC3E}">
        <p14:creationId xmlns:p14="http://schemas.microsoft.com/office/powerpoint/2010/main" val="308394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p:bldP spid="7" grpId="0" animBg="1" autoUpdateAnimBg="0"/>
      <p:bldP spid="8" grpId="0" animBg="1"/>
      <p:bldP spid="9"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8001000" y="2772721"/>
            <a:ext cx="3200400" cy="1981200"/>
            <a:chOff x="3504" y="816"/>
            <a:chExt cx="2400" cy="1344"/>
          </a:xfrm>
        </p:grpSpPr>
        <p:sp>
          <p:nvSpPr>
            <p:cNvPr id="4108" name="AutoShape 3"/>
            <p:cNvSpPr>
              <a:spLocks noChangeArrowheads="1"/>
            </p:cNvSpPr>
            <p:nvPr/>
          </p:nvSpPr>
          <p:spPr bwMode="auto">
            <a:xfrm>
              <a:off x="3504" y="816"/>
              <a:ext cx="2400" cy="1344"/>
            </a:xfrm>
            <a:prstGeom prst="irregularSeal1">
              <a:avLst/>
            </a:prstGeom>
            <a:solidFill>
              <a:schemeClr val="accent1"/>
            </a:solidFill>
            <a:ln w="9525">
              <a:solidFill>
                <a:schemeClr val="tx1"/>
              </a:solidFill>
              <a:miter lim="800000"/>
              <a:headEnd/>
              <a:tailEnd/>
            </a:ln>
          </p:spPr>
          <p:txBody>
            <a:bodyPr wrap="none" anchor="ctr"/>
            <a:lstStyle/>
            <a:p>
              <a:endParaRPr lang="en-US" sz="2000" b="1"/>
            </a:p>
          </p:txBody>
        </p:sp>
        <p:sp>
          <p:nvSpPr>
            <p:cNvPr id="4109" name="Text Box 4"/>
            <p:cNvSpPr txBox="1">
              <a:spLocks noChangeArrowheads="1"/>
            </p:cNvSpPr>
            <p:nvPr/>
          </p:nvSpPr>
          <p:spPr bwMode="auto">
            <a:xfrm>
              <a:off x="3908" y="1222"/>
              <a:ext cx="869" cy="251"/>
            </a:xfrm>
            <a:prstGeom prst="rect">
              <a:avLst/>
            </a:prstGeom>
            <a:noFill/>
            <a:ln w="9525">
              <a:noFill/>
              <a:miter lim="800000"/>
              <a:headEnd/>
              <a:tailEnd/>
            </a:ln>
          </p:spPr>
          <p:txBody>
            <a:bodyPr wrap="none">
              <a:spAutoFit/>
            </a:bodyPr>
            <a:lstStyle/>
            <a:p>
              <a:r>
                <a:rPr lang="en-US" sz="1800" b="1" dirty="0"/>
                <a:t>The ratio</a:t>
              </a:r>
            </a:p>
          </p:txBody>
        </p:sp>
        <p:graphicFrame>
          <p:nvGraphicFramePr>
            <p:cNvPr id="4102" name="Object 5"/>
            <p:cNvGraphicFramePr>
              <a:graphicFrameLocks noChangeAspect="1"/>
            </p:cNvGraphicFramePr>
            <p:nvPr/>
          </p:nvGraphicFramePr>
          <p:xfrm>
            <a:off x="4704" y="1156"/>
            <a:ext cx="426" cy="334"/>
          </p:xfrm>
          <a:graphic>
            <a:graphicData uri="http://schemas.openxmlformats.org/presentationml/2006/ole">
              <mc:AlternateContent xmlns:mc="http://schemas.openxmlformats.org/markup-compatibility/2006">
                <mc:Choice xmlns:v="urn:schemas-microsoft-com:vml" Requires="v">
                  <p:oleObj spid="_x0000_s6826" name="Equation" r:id="rId4" imgW="571320" imgH="431640" progId="Equation.3">
                    <p:embed/>
                  </p:oleObj>
                </mc:Choice>
                <mc:Fallback>
                  <p:oleObj name="Equation" r:id="rId4" imgW="571320" imgH="431640" progId="Equation.3">
                    <p:embed/>
                    <p:pic>
                      <p:nvPicPr>
                        <p:cNvPr id="4102"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4" y="1156"/>
                          <a:ext cx="426" cy="33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10" name="Text Box 6"/>
            <p:cNvSpPr txBox="1">
              <a:spLocks noChangeArrowheads="1"/>
            </p:cNvSpPr>
            <p:nvPr/>
          </p:nvSpPr>
          <p:spPr bwMode="auto">
            <a:xfrm>
              <a:off x="3918" y="1440"/>
              <a:ext cx="1850" cy="251"/>
            </a:xfrm>
            <a:prstGeom prst="rect">
              <a:avLst/>
            </a:prstGeom>
            <a:noFill/>
            <a:ln w="9525">
              <a:noFill/>
              <a:miter lim="800000"/>
              <a:headEnd/>
              <a:tailEnd/>
            </a:ln>
          </p:spPr>
          <p:txBody>
            <a:bodyPr wrap="none">
              <a:spAutoFit/>
            </a:bodyPr>
            <a:lstStyle/>
            <a:p>
              <a:r>
                <a:rPr lang="en-US" sz="1800" b="1" dirty="0"/>
                <a:t>is called </a:t>
              </a:r>
              <a:r>
                <a:rPr lang="en-US" sz="1800" b="1" dirty="0">
                  <a:solidFill>
                    <a:srgbClr val="A50021"/>
                  </a:solidFill>
                </a:rPr>
                <a:t>critical ratio</a:t>
              </a:r>
            </a:p>
          </p:txBody>
        </p:sp>
      </p:grpSp>
      <p:sp>
        <p:nvSpPr>
          <p:cNvPr id="4104" name="Rectangle 7"/>
          <p:cNvSpPr>
            <a:spLocks noChangeArrowheads="1"/>
          </p:cNvSpPr>
          <p:nvPr/>
        </p:nvSpPr>
        <p:spPr bwMode="auto">
          <a:xfrm>
            <a:off x="2743200" y="670600"/>
            <a:ext cx="6489277" cy="769441"/>
          </a:xfrm>
          <a:prstGeom prst="rect">
            <a:avLst/>
          </a:prstGeom>
          <a:noFill/>
          <a:ln w="9525">
            <a:noFill/>
            <a:miter lim="800000"/>
            <a:headEnd/>
            <a:tailEnd/>
          </a:ln>
        </p:spPr>
        <p:txBody>
          <a:bodyPr wrap="none">
            <a:spAutoFit/>
          </a:bodyPr>
          <a:lstStyle/>
          <a:p>
            <a:r>
              <a:rPr lang="en-US" sz="4400" b="1" dirty="0">
                <a:solidFill>
                  <a:srgbClr val="0000CC"/>
                </a:solidFill>
              </a:rPr>
              <a:t>The Newsvendor Model</a:t>
            </a:r>
          </a:p>
        </p:txBody>
      </p:sp>
      <p:sp>
        <p:nvSpPr>
          <p:cNvPr id="788490" name="Text Box 10"/>
          <p:cNvSpPr txBox="1">
            <a:spLocks noChangeArrowheads="1"/>
          </p:cNvSpPr>
          <p:nvPr/>
        </p:nvSpPr>
        <p:spPr bwMode="auto">
          <a:xfrm>
            <a:off x="468509" y="4588653"/>
            <a:ext cx="3874779" cy="492443"/>
          </a:xfrm>
          <a:prstGeom prst="rect">
            <a:avLst/>
          </a:prstGeom>
          <a:noFill/>
          <a:ln w="9525">
            <a:noFill/>
            <a:miter lim="800000"/>
            <a:headEnd/>
            <a:tailEnd/>
          </a:ln>
        </p:spPr>
        <p:txBody>
          <a:bodyPr wrap="none">
            <a:spAutoFit/>
          </a:bodyPr>
          <a:lstStyle/>
          <a:p>
            <a:r>
              <a:rPr lang="en-US" sz="2600" b="1" dirty="0">
                <a:solidFill>
                  <a:srgbClr val="FF0000"/>
                </a:solidFill>
              </a:rPr>
              <a:t>Optimal Order Quantity</a:t>
            </a:r>
          </a:p>
        </p:txBody>
      </p:sp>
      <p:grpSp>
        <p:nvGrpSpPr>
          <p:cNvPr id="3" name="Group 2"/>
          <p:cNvGrpSpPr/>
          <p:nvPr/>
        </p:nvGrpSpPr>
        <p:grpSpPr>
          <a:xfrm>
            <a:off x="6557964" y="5562600"/>
            <a:ext cx="3424237" cy="812800"/>
            <a:chOff x="5033963" y="5562600"/>
            <a:chExt cx="3424237" cy="812800"/>
          </a:xfrm>
        </p:grpSpPr>
        <p:graphicFrame>
          <p:nvGraphicFramePr>
            <p:cNvPr id="788489" name="Object 9"/>
            <p:cNvGraphicFramePr>
              <a:graphicFrameLocks/>
            </p:cNvGraphicFramePr>
            <p:nvPr>
              <p:extLst/>
            </p:nvPr>
          </p:nvGraphicFramePr>
          <p:xfrm>
            <a:off x="5791200" y="5562600"/>
            <a:ext cx="1757362" cy="396875"/>
          </p:xfrm>
          <a:graphic>
            <a:graphicData uri="http://schemas.openxmlformats.org/presentationml/2006/ole">
              <mc:AlternateContent xmlns:mc="http://schemas.openxmlformats.org/markup-compatibility/2006">
                <mc:Choice xmlns:v="urn:schemas-microsoft-com:vml" Requires="v">
                  <p:oleObj spid="_x0000_s6827" name="Equation" r:id="rId6" imgW="761760" imgH="228600" progId="Equation.3">
                    <p:embed/>
                  </p:oleObj>
                </mc:Choice>
                <mc:Fallback>
                  <p:oleObj name="Equation" r:id="rId6" imgW="761760" imgH="228600" progId="Equation.3">
                    <p:embed/>
                    <p:pic>
                      <p:nvPicPr>
                        <p:cNvPr id="788489" name="Object 9"/>
                        <p:cNvPicPr>
                          <a:picLocks noChangeArrowheads="1"/>
                        </p:cNvPicPr>
                        <p:nvPr/>
                      </p:nvPicPr>
                      <p:blipFill>
                        <a:blip r:embed="rId7"/>
                        <a:srcRect/>
                        <a:stretch>
                          <a:fillRect/>
                        </a:stretch>
                      </p:blipFill>
                      <p:spPr bwMode="auto">
                        <a:xfrm>
                          <a:off x="5791200" y="5562600"/>
                          <a:ext cx="1757362" cy="396875"/>
                        </a:xfrm>
                        <a:prstGeom prst="rect">
                          <a:avLst/>
                        </a:prstGeom>
                        <a:solidFill>
                          <a:srgbClr val="66FF66"/>
                        </a:solidFill>
                        <a:ln>
                          <a:noFill/>
                        </a:ln>
                        <a:effectLst/>
                        <a:extLst/>
                      </p:spPr>
                    </p:pic>
                  </p:oleObj>
                </mc:Fallback>
              </mc:AlternateContent>
            </a:graphicData>
          </a:graphic>
        </p:graphicFrame>
        <p:graphicFrame>
          <p:nvGraphicFramePr>
            <p:cNvPr id="788491" name="Object 11"/>
            <p:cNvGraphicFramePr>
              <a:graphicFrameLocks noChangeAspect="1"/>
            </p:cNvGraphicFramePr>
            <p:nvPr>
              <p:extLst/>
            </p:nvPr>
          </p:nvGraphicFramePr>
          <p:xfrm>
            <a:off x="5033963" y="5943600"/>
            <a:ext cx="3424237" cy="431800"/>
          </p:xfrm>
          <a:graphic>
            <a:graphicData uri="http://schemas.openxmlformats.org/presentationml/2006/ole">
              <mc:AlternateContent xmlns:mc="http://schemas.openxmlformats.org/markup-compatibility/2006">
                <mc:Choice xmlns:v="urn:schemas-microsoft-com:vml" Requires="v">
                  <p:oleObj spid="_x0000_s6828" name="Equation" r:id="rId8" imgW="1815840" imgH="228600" progId="Equation.3">
                    <p:embed/>
                  </p:oleObj>
                </mc:Choice>
                <mc:Fallback>
                  <p:oleObj name="Equation" r:id="rId8" imgW="1815840" imgH="228600" progId="Equation.3">
                    <p:embed/>
                    <p:pic>
                      <p:nvPicPr>
                        <p:cNvPr id="788491" name="Object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33963" y="5943600"/>
                          <a:ext cx="3424237" cy="431800"/>
                        </a:xfrm>
                        <a:prstGeom prst="rect">
                          <a:avLst/>
                        </a:prstGeom>
                        <a:solidFill>
                          <a:srgbClr val="66FF66"/>
                        </a:solidFill>
                      </p:spPr>
                    </p:pic>
                  </p:oleObj>
                </mc:Fallback>
              </mc:AlternateContent>
            </a:graphicData>
          </a:graphic>
        </p:graphicFrame>
      </p:grpSp>
      <p:graphicFrame>
        <p:nvGraphicFramePr>
          <p:cNvPr id="788492" name="Object 12"/>
          <p:cNvGraphicFramePr>
            <a:graphicFrameLocks noChangeAspect="1"/>
          </p:cNvGraphicFramePr>
          <p:nvPr>
            <p:extLst/>
          </p:nvPr>
        </p:nvGraphicFramePr>
        <p:xfrm>
          <a:off x="5045657" y="4572000"/>
          <a:ext cx="2036763" cy="855662"/>
        </p:xfrm>
        <a:graphic>
          <a:graphicData uri="http://schemas.openxmlformats.org/presentationml/2006/ole">
            <mc:AlternateContent xmlns:mc="http://schemas.openxmlformats.org/markup-compatibility/2006">
              <mc:Choice xmlns:v="urn:schemas-microsoft-com:vml" Requires="v">
                <p:oleObj spid="_x0000_s6829" name="Equation" r:id="rId10" imgW="1028520" imgH="431640" progId="Equation.3">
                  <p:embed/>
                </p:oleObj>
              </mc:Choice>
              <mc:Fallback>
                <p:oleObj name="Equation" r:id="rId10" imgW="1028520" imgH="431640" progId="Equation.3">
                  <p:embed/>
                  <p:pic>
                    <p:nvPicPr>
                      <p:cNvPr id="788492" name="Object 12"/>
                      <p:cNvPicPr>
                        <a:picLocks noChangeAspect="1" noChangeArrowheads="1"/>
                      </p:cNvPicPr>
                      <p:nvPr/>
                    </p:nvPicPr>
                    <p:blipFill>
                      <a:blip r:embed="rId11"/>
                      <a:srcRect/>
                      <a:stretch>
                        <a:fillRect/>
                      </a:stretch>
                    </p:blipFill>
                    <p:spPr bwMode="auto">
                      <a:xfrm>
                        <a:off x="5045657" y="4572000"/>
                        <a:ext cx="2036763" cy="855662"/>
                      </a:xfrm>
                      <a:prstGeom prst="rect">
                        <a:avLst/>
                      </a:prstGeom>
                      <a:solidFill>
                        <a:srgbClr val="FFFF00"/>
                      </a:solidFill>
                    </p:spPr>
                  </p:pic>
                </p:oleObj>
              </mc:Fallback>
            </mc:AlternateContent>
          </a:graphicData>
        </a:graphic>
      </p:graphicFrame>
      <p:graphicFrame>
        <p:nvGraphicFramePr>
          <p:cNvPr id="788493" name="Object 13"/>
          <p:cNvGraphicFramePr>
            <a:graphicFrameLocks noChangeAspect="1"/>
          </p:cNvGraphicFramePr>
          <p:nvPr>
            <p:extLst/>
          </p:nvPr>
        </p:nvGraphicFramePr>
        <p:xfrm>
          <a:off x="2005777" y="5867400"/>
          <a:ext cx="4046538" cy="455612"/>
        </p:xfrm>
        <a:graphic>
          <a:graphicData uri="http://schemas.openxmlformats.org/presentationml/2006/ole">
            <mc:AlternateContent xmlns:mc="http://schemas.openxmlformats.org/markup-compatibility/2006">
              <mc:Choice xmlns:v="urn:schemas-microsoft-com:vml" Requires="v">
                <p:oleObj spid="_x0000_s6830" name="Equation" r:id="rId12" imgW="2145960" imgH="241200" progId="Equation.3">
                  <p:embed/>
                </p:oleObj>
              </mc:Choice>
              <mc:Fallback>
                <p:oleObj name="Equation" r:id="rId12" imgW="2145960" imgH="241200" progId="Equation.3">
                  <p:embed/>
                  <p:pic>
                    <p:nvPicPr>
                      <p:cNvPr id="788493" name="Object 13"/>
                      <p:cNvPicPr>
                        <a:picLocks noChangeAspect="1" noChangeArrowheads="1"/>
                      </p:cNvPicPr>
                      <p:nvPr/>
                    </p:nvPicPr>
                    <p:blipFill>
                      <a:blip r:embed="rId13"/>
                      <a:srcRect/>
                      <a:stretch>
                        <a:fillRect/>
                      </a:stretch>
                    </p:blipFill>
                    <p:spPr bwMode="auto">
                      <a:xfrm>
                        <a:off x="2005777" y="5867400"/>
                        <a:ext cx="4046538" cy="455612"/>
                      </a:xfrm>
                      <a:prstGeom prst="rect">
                        <a:avLst/>
                      </a:prstGeom>
                      <a:solidFill>
                        <a:srgbClr val="66FF66"/>
                      </a:solidFill>
                    </p:spPr>
                  </p:pic>
                </p:oleObj>
              </mc:Fallback>
            </mc:AlternateContent>
          </a:graphicData>
        </a:graphic>
      </p:graphicFrame>
      <p:sp>
        <p:nvSpPr>
          <p:cNvPr id="15" name="Text Box 3"/>
          <p:cNvSpPr txBox="1">
            <a:spLocks noChangeArrowheads="1"/>
          </p:cNvSpPr>
          <p:nvPr/>
        </p:nvSpPr>
        <p:spPr bwMode="auto">
          <a:xfrm>
            <a:off x="468508" y="1698010"/>
            <a:ext cx="10199491" cy="2492990"/>
          </a:xfrm>
          <a:prstGeom prst="rect">
            <a:avLst/>
          </a:prstGeom>
          <a:noFill/>
          <a:ln w="9525">
            <a:noFill/>
            <a:miter lim="800000"/>
            <a:headEnd/>
            <a:tailEnd/>
          </a:ln>
        </p:spPr>
        <p:txBody>
          <a:bodyPr wrap="square">
            <a:spAutoFit/>
          </a:bodyPr>
          <a:lstStyle/>
          <a:p>
            <a:pPr>
              <a:lnSpc>
                <a:spcPct val="130000"/>
              </a:lnSpc>
            </a:pPr>
            <a:r>
              <a:rPr lang="en-US" b="1" dirty="0"/>
              <a:t>D 	=  Random demand ~ N(</a:t>
            </a:r>
            <a:r>
              <a:rPr lang="en-US" b="1" dirty="0">
                <a:latin typeface="Symbol" pitchFamily="18" charset="2"/>
              </a:rPr>
              <a:t>m, s</a:t>
            </a:r>
            <a:r>
              <a:rPr lang="en-US" b="1" dirty="0"/>
              <a:t>)</a:t>
            </a:r>
          </a:p>
          <a:p>
            <a:pPr>
              <a:lnSpc>
                <a:spcPct val="130000"/>
              </a:lnSpc>
            </a:pPr>
            <a:r>
              <a:rPr lang="en-US" b="1" dirty="0"/>
              <a:t>F	=  Area under the normal dist. curve of demand up to Q</a:t>
            </a:r>
          </a:p>
          <a:p>
            <a:pPr>
              <a:lnSpc>
                <a:spcPct val="130000"/>
              </a:lnSpc>
            </a:pPr>
            <a:r>
              <a:rPr lang="en-US" b="1" dirty="0"/>
              <a:t>Cu	=  Shortage (underage) cost per unit</a:t>
            </a:r>
          </a:p>
          <a:p>
            <a:pPr>
              <a:lnSpc>
                <a:spcPct val="130000"/>
              </a:lnSpc>
            </a:pPr>
            <a:r>
              <a:rPr lang="en-US" b="1" dirty="0"/>
              <a:t>Co	=  Excess (overage) cost per unit</a:t>
            </a:r>
          </a:p>
          <a:p>
            <a:pPr>
              <a:lnSpc>
                <a:spcPct val="130000"/>
              </a:lnSpc>
            </a:pPr>
            <a:r>
              <a:rPr lang="en-US" b="1" dirty="0"/>
              <a:t>Q	=  Quantity to be ordered</a:t>
            </a:r>
          </a:p>
        </p:txBody>
      </p:sp>
    </p:spTree>
    <p:extLst>
      <p:ext uri="{BB962C8B-B14F-4D97-AF65-F5344CB8AC3E}">
        <p14:creationId xmlns:p14="http://schemas.microsoft.com/office/powerpoint/2010/main" val="7883390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88490"/>
                                        </p:tgtEl>
                                        <p:attrNameLst>
                                          <p:attrName>style.visibility</p:attrName>
                                        </p:attrNameLst>
                                      </p:cBhvr>
                                      <p:to>
                                        <p:strVal val="visible"/>
                                      </p:to>
                                    </p:set>
                                    <p:anim calcmode="lin" valueType="num">
                                      <p:cBhvr additive="base">
                                        <p:cTn id="7" dur="500" fill="hold"/>
                                        <p:tgtEl>
                                          <p:spTgt spid="788490"/>
                                        </p:tgtEl>
                                        <p:attrNameLst>
                                          <p:attrName>ppt_x</p:attrName>
                                        </p:attrNameLst>
                                      </p:cBhvr>
                                      <p:tavLst>
                                        <p:tav tm="0">
                                          <p:val>
                                            <p:strVal val="0-#ppt_w/2"/>
                                          </p:val>
                                        </p:tav>
                                        <p:tav tm="100000">
                                          <p:val>
                                            <p:strVal val="#ppt_x"/>
                                          </p:val>
                                        </p:tav>
                                      </p:tavLst>
                                    </p:anim>
                                    <p:anim calcmode="lin" valueType="num">
                                      <p:cBhvr additive="base">
                                        <p:cTn id="8" dur="500" fill="hold"/>
                                        <p:tgtEl>
                                          <p:spTgt spid="7884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88492"/>
                                        </p:tgtEl>
                                        <p:attrNameLst>
                                          <p:attrName>style.visibility</p:attrName>
                                        </p:attrNameLst>
                                      </p:cBhvr>
                                      <p:to>
                                        <p:strVal val="visible"/>
                                      </p:to>
                                    </p:set>
                                    <p:anim calcmode="lin" valueType="num">
                                      <p:cBhvr additive="base">
                                        <p:cTn id="13" dur="500" fill="hold"/>
                                        <p:tgtEl>
                                          <p:spTgt spid="788492"/>
                                        </p:tgtEl>
                                        <p:attrNameLst>
                                          <p:attrName>ppt_x</p:attrName>
                                        </p:attrNameLst>
                                      </p:cBhvr>
                                      <p:tavLst>
                                        <p:tav tm="0">
                                          <p:val>
                                            <p:strVal val="0-#ppt_w/2"/>
                                          </p:val>
                                        </p:tav>
                                        <p:tav tm="100000">
                                          <p:val>
                                            <p:strVal val="#ppt_x"/>
                                          </p:val>
                                        </p:tav>
                                      </p:tavLst>
                                    </p:anim>
                                    <p:anim calcmode="lin" valueType="num">
                                      <p:cBhvr additive="base">
                                        <p:cTn id="14" dur="500" fill="hold"/>
                                        <p:tgtEl>
                                          <p:spTgt spid="78849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788493"/>
                                        </p:tgtEl>
                                        <p:attrNameLst>
                                          <p:attrName>style.visibility</p:attrName>
                                        </p:attrNameLst>
                                      </p:cBhvr>
                                      <p:to>
                                        <p:strVal val="visible"/>
                                      </p:to>
                                    </p:set>
                                    <p:anim calcmode="lin" valueType="num">
                                      <p:cBhvr additive="base">
                                        <p:cTn id="19" dur="500" fill="hold"/>
                                        <p:tgtEl>
                                          <p:spTgt spid="788493"/>
                                        </p:tgtEl>
                                        <p:attrNameLst>
                                          <p:attrName>ppt_x</p:attrName>
                                        </p:attrNameLst>
                                      </p:cBhvr>
                                      <p:tavLst>
                                        <p:tav tm="0">
                                          <p:val>
                                            <p:strVal val="0-#ppt_w/2"/>
                                          </p:val>
                                        </p:tav>
                                        <p:tav tm="100000">
                                          <p:val>
                                            <p:strVal val="#ppt_x"/>
                                          </p:val>
                                        </p:tav>
                                      </p:tavLst>
                                    </p:anim>
                                    <p:anim calcmode="lin" valueType="num">
                                      <p:cBhvr additive="base">
                                        <p:cTn id="20" dur="500" fill="hold"/>
                                        <p:tgtEl>
                                          <p:spTgt spid="78849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0-#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diamond(in)">
                                      <p:cBhvr>
                                        <p:cTn id="31" dur="20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mph" presetSubtype="0" fill="hold" nodeType="clickEffect">
                                  <p:stCondLst>
                                    <p:cond delay="0"/>
                                  </p:stCondLst>
                                  <p:childTnLst>
                                    <p:animRot by="21600000">
                                      <p:cBhvr>
                                        <p:cTn id="35"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90"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4648200" y="609601"/>
            <a:ext cx="2507418" cy="769441"/>
          </a:xfrm>
          <a:prstGeom prst="rect">
            <a:avLst/>
          </a:prstGeom>
          <a:noFill/>
          <a:ln w="9525">
            <a:noFill/>
            <a:miter lim="800000"/>
            <a:headEnd/>
            <a:tailEnd/>
          </a:ln>
        </p:spPr>
        <p:txBody>
          <a:bodyPr wrap="none">
            <a:spAutoFit/>
          </a:bodyPr>
          <a:lstStyle/>
          <a:p>
            <a:r>
              <a:rPr lang="en-US" sz="4400" b="1" dirty="0">
                <a:solidFill>
                  <a:srgbClr val="0000CC"/>
                </a:solidFill>
              </a:rPr>
              <a:t>Example</a:t>
            </a:r>
          </a:p>
        </p:txBody>
      </p:sp>
      <p:sp>
        <p:nvSpPr>
          <p:cNvPr id="26627" name="Text Box 3"/>
          <p:cNvSpPr txBox="1">
            <a:spLocks noChangeArrowheads="1"/>
          </p:cNvSpPr>
          <p:nvPr/>
        </p:nvSpPr>
        <p:spPr bwMode="auto">
          <a:xfrm>
            <a:off x="609600" y="1524000"/>
            <a:ext cx="11201400" cy="4724370"/>
          </a:xfrm>
          <a:prstGeom prst="rect">
            <a:avLst/>
          </a:prstGeom>
          <a:noFill/>
          <a:ln w="9525">
            <a:noFill/>
            <a:miter lim="800000"/>
            <a:headEnd/>
            <a:tailEnd/>
          </a:ln>
        </p:spPr>
        <p:txBody>
          <a:bodyPr wrap="square">
            <a:spAutoFit/>
          </a:bodyPr>
          <a:lstStyle/>
          <a:p>
            <a:r>
              <a:rPr lang="en-US" b="1" dirty="0">
                <a:cs typeface="Arial" pitchFamily="34" charset="0"/>
              </a:rPr>
              <a:t>Sport Obermeyer Inc. (SO) manufacturers high-end ski parkas at their manufacturing facility in Hong Kong.  The parkas are fashion products and SO induces new designs every year. The manufacturing cost of a parka is $120, and it sells for $250 at the ski resorts during the winter season (Jan-Apr). Any left over inventory after March/April must be liquidated through </a:t>
            </a:r>
          </a:p>
          <a:p>
            <a:r>
              <a:rPr lang="en-US" b="1" dirty="0">
                <a:cs typeface="Arial" pitchFamily="34" charset="0"/>
              </a:rPr>
              <a:t>markdowns as this years designs are worthless next year. SO typically markdowns its parkas to $70 (I.e. below the manufacturing cost) around April every year. The manufacturing lead time for the parkas are 12 moths.</a:t>
            </a:r>
          </a:p>
          <a:p>
            <a:r>
              <a:rPr lang="en-US" b="1" dirty="0">
                <a:cs typeface="Arial" pitchFamily="34" charset="0"/>
              </a:rPr>
              <a:t>As a result, SO must make production decision before knowing the actual demand.  SO estimated that the demand is approximately Normal with mean 400 and SD 170.</a:t>
            </a:r>
          </a:p>
          <a:p>
            <a:r>
              <a:rPr lang="en-US" sz="900" b="1" dirty="0">
                <a:cs typeface="Arial" pitchFamily="34" charset="0"/>
              </a:rPr>
              <a:t> </a:t>
            </a:r>
          </a:p>
          <a:p>
            <a:r>
              <a:rPr lang="en-US" sz="2800" b="1" i="1" dirty="0">
                <a:solidFill>
                  <a:srgbClr val="FF0000"/>
                </a:solidFill>
                <a:cs typeface="Arial" pitchFamily="34" charset="0"/>
              </a:rPr>
              <a:t>How many parkas should SO produce for next year?</a:t>
            </a:r>
            <a:endParaRPr lang="en-US" sz="2800" b="1" i="1" dirty="0">
              <a:solidFill>
                <a:srgbClr val="FF0000"/>
              </a:solidFill>
            </a:endParaRPr>
          </a:p>
        </p:txBody>
      </p:sp>
    </p:spTree>
    <p:extLst>
      <p:ext uri="{BB962C8B-B14F-4D97-AF65-F5344CB8AC3E}">
        <p14:creationId xmlns:p14="http://schemas.microsoft.com/office/powerpoint/2010/main" val="166557720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ChangeArrowheads="1"/>
          </p:cNvSpPr>
          <p:nvPr/>
        </p:nvSpPr>
        <p:spPr bwMode="auto">
          <a:xfrm>
            <a:off x="4648200" y="619036"/>
            <a:ext cx="2650084" cy="830997"/>
          </a:xfrm>
          <a:prstGeom prst="rect">
            <a:avLst/>
          </a:prstGeom>
          <a:noFill/>
          <a:ln w="9525">
            <a:noFill/>
            <a:miter lim="800000"/>
            <a:headEnd/>
            <a:tailEnd/>
          </a:ln>
        </p:spPr>
        <p:txBody>
          <a:bodyPr wrap="none">
            <a:spAutoFit/>
          </a:bodyPr>
          <a:lstStyle/>
          <a:p>
            <a:r>
              <a:rPr lang="en-US" sz="4800" b="1" dirty="0">
                <a:solidFill>
                  <a:srgbClr val="0000CC"/>
                </a:solidFill>
              </a:rPr>
              <a:t>Solution</a:t>
            </a:r>
          </a:p>
        </p:txBody>
      </p:sp>
      <p:graphicFrame>
        <p:nvGraphicFramePr>
          <p:cNvPr id="792579" name="Object 3"/>
          <p:cNvGraphicFramePr>
            <a:graphicFrameLocks noChangeAspect="1"/>
          </p:cNvGraphicFramePr>
          <p:nvPr>
            <p:extLst>
              <p:ext uri="{D42A27DB-BD31-4B8C-83A1-F6EECF244321}">
                <p14:modId xmlns:p14="http://schemas.microsoft.com/office/powerpoint/2010/main" val="2925166897"/>
              </p:ext>
            </p:extLst>
          </p:nvPr>
        </p:nvGraphicFramePr>
        <p:xfrm>
          <a:off x="3227389" y="3653135"/>
          <a:ext cx="2079625" cy="841375"/>
        </p:xfrm>
        <a:graphic>
          <a:graphicData uri="http://schemas.openxmlformats.org/presentationml/2006/ole">
            <mc:AlternateContent xmlns:mc="http://schemas.openxmlformats.org/markup-compatibility/2006">
              <mc:Choice xmlns:v="urn:schemas-microsoft-com:vml" Requires="v">
                <p:oleObj spid="_x0000_s7306" name="Equation" r:id="rId4" imgW="965160" imgH="393480" progId="Equation.3">
                  <p:embed/>
                </p:oleObj>
              </mc:Choice>
              <mc:Fallback>
                <p:oleObj name="Equation" r:id="rId4" imgW="965160" imgH="393480" progId="Equation.3">
                  <p:embed/>
                  <p:pic>
                    <p:nvPicPr>
                      <p:cNvPr id="79257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7389" y="3653135"/>
                        <a:ext cx="2079625" cy="841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92580" name="Text Box 4"/>
          <p:cNvSpPr txBox="1">
            <a:spLocks noChangeArrowheads="1"/>
          </p:cNvSpPr>
          <p:nvPr/>
        </p:nvSpPr>
        <p:spPr bwMode="auto">
          <a:xfrm>
            <a:off x="762000" y="2814934"/>
            <a:ext cx="9067800" cy="523220"/>
          </a:xfrm>
          <a:prstGeom prst="rect">
            <a:avLst/>
          </a:prstGeom>
          <a:noFill/>
          <a:ln w="9525">
            <a:noFill/>
            <a:miter lim="800000"/>
            <a:headEnd/>
            <a:tailEnd/>
          </a:ln>
        </p:spPr>
        <p:txBody>
          <a:bodyPr wrap="square">
            <a:spAutoFit/>
          </a:bodyPr>
          <a:lstStyle/>
          <a:p>
            <a:r>
              <a:rPr lang="en-US" sz="2800" b="1" dirty="0">
                <a:cs typeface="Arial" pitchFamily="34" charset="0"/>
              </a:rPr>
              <a:t>1.  C</a:t>
            </a:r>
            <a:r>
              <a:rPr lang="en-US" sz="2800" b="1" baseline="-30000" dirty="0">
                <a:cs typeface="Arial" pitchFamily="34" charset="0"/>
              </a:rPr>
              <a:t>U</a:t>
            </a:r>
            <a:r>
              <a:rPr lang="en-US" sz="2800" b="1" dirty="0">
                <a:cs typeface="Arial" pitchFamily="34" charset="0"/>
              </a:rPr>
              <a:t> = $250 – $120 = $130;  C</a:t>
            </a:r>
            <a:r>
              <a:rPr lang="en-US" sz="2800" b="1" baseline="-30000" dirty="0">
                <a:cs typeface="Arial" pitchFamily="34" charset="0"/>
              </a:rPr>
              <a:t>o</a:t>
            </a:r>
            <a:r>
              <a:rPr lang="en-US" sz="2800" b="1" dirty="0">
                <a:cs typeface="Arial" pitchFamily="34" charset="0"/>
              </a:rPr>
              <a:t> = $120 - $70 = $50</a:t>
            </a:r>
            <a:r>
              <a:rPr lang="en-US" sz="2800" b="1" dirty="0"/>
              <a:t> </a:t>
            </a:r>
          </a:p>
        </p:txBody>
      </p:sp>
      <p:sp>
        <p:nvSpPr>
          <p:cNvPr id="792581" name="Text Box 5"/>
          <p:cNvSpPr txBox="1">
            <a:spLocks noChangeArrowheads="1"/>
          </p:cNvSpPr>
          <p:nvPr/>
        </p:nvSpPr>
        <p:spPr bwMode="auto">
          <a:xfrm>
            <a:off x="762001" y="3805534"/>
            <a:ext cx="2541080" cy="523220"/>
          </a:xfrm>
          <a:prstGeom prst="rect">
            <a:avLst/>
          </a:prstGeom>
          <a:noFill/>
          <a:ln w="9525">
            <a:noFill/>
            <a:miter lim="800000"/>
            <a:headEnd/>
            <a:tailEnd/>
          </a:ln>
        </p:spPr>
        <p:txBody>
          <a:bodyPr wrap="none">
            <a:spAutoFit/>
          </a:bodyPr>
          <a:lstStyle/>
          <a:p>
            <a:r>
              <a:rPr lang="en-US" sz="2800" b="1"/>
              <a:t>2.  Therefore, </a:t>
            </a:r>
          </a:p>
        </p:txBody>
      </p:sp>
      <p:sp>
        <p:nvSpPr>
          <p:cNvPr id="792582" name="Text Box 6"/>
          <p:cNvSpPr txBox="1">
            <a:spLocks noChangeArrowheads="1"/>
          </p:cNvSpPr>
          <p:nvPr/>
        </p:nvSpPr>
        <p:spPr bwMode="auto">
          <a:xfrm>
            <a:off x="762000" y="4948534"/>
            <a:ext cx="7948010" cy="523220"/>
          </a:xfrm>
          <a:prstGeom prst="rect">
            <a:avLst/>
          </a:prstGeom>
          <a:noFill/>
          <a:ln w="9525">
            <a:noFill/>
            <a:miter lim="800000"/>
            <a:headEnd/>
            <a:tailEnd/>
          </a:ln>
        </p:spPr>
        <p:txBody>
          <a:bodyPr wrap="none">
            <a:spAutoFit/>
          </a:bodyPr>
          <a:lstStyle/>
          <a:p>
            <a:r>
              <a:rPr lang="en-US" sz="2800" b="1" dirty="0"/>
              <a:t>3. </a:t>
            </a:r>
            <a:r>
              <a:rPr lang="en-US" sz="2800" b="1" dirty="0">
                <a:cs typeface="Arial" pitchFamily="34" charset="0"/>
              </a:rPr>
              <a:t> From EXCEL, z = </a:t>
            </a:r>
            <a:r>
              <a:rPr lang="en-US" sz="2800" b="1" dirty="0">
                <a:solidFill>
                  <a:srgbClr val="006600"/>
                </a:solidFill>
                <a:cs typeface="Arial" pitchFamily="34" charset="0"/>
              </a:rPr>
              <a:t>NORMSINV(0.72)</a:t>
            </a:r>
            <a:r>
              <a:rPr lang="en-US" sz="2800" b="1" dirty="0">
                <a:cs typeface="Arial" pitchFamily="34" charset="0"/>
              </a:rPr>
              <a:t> = 0.582</a:t>
            </a:r>
            <a:r>
              <a:rPr lang="en-US" sz="2800" b="1" dirty="0"/>
              <a:t> </a:t>
            </a:r>
          </a:p>
        </p:txBody>
      </p:sp>
      <p:sp>
        <p:nvSpPr>
          <p:cNvPr id="792583" name="Text Box 7"/>
          <p:cNvSpPr txBox="1">
            <a:spLocks noChangeArrowheads="1"/>
          </p:cNvSpPr>
          <p:nvPr/>
        </p:nvSpPr>
        <p:spPr bwMode="auto">
          <a:xfrm>
            <a:off x="762000" y="5786735"/>
            <a:ext cx="7148111" cy="523220"/>
          </a:xfrm>
          <a:prstGeom prst="rect">
            <a:avLst/>
          </a:prstGeom>
          <a:noFill/>
          <a:ln w="9525">
            <a:noFill/>
            <a:miter lim="800000"/>
            <a:headEnd/>
            <a:tailEnd/>
          </a:ln>
        </p:spPr>
        <p:txBody>
          <a:bodyPr wrap="none">
            <a:spAutoFit/>
          </a:bodyPr>
          <a:lstStyle/>
          <a:p>
            <a:r>
              <a:rPr lang="en-US" sz="2800" b="1" dirty="0"/>
              <a:t>4. </a:t>
            </a:r>
            <a:r>
              <a:rPr lang="en-US" sz="2800" b="1" dirty="0">
                <a:cs typeface="Arial" pitchFamily="34" charset="0"/>
              </a:rPr>
              <a:t> Therefore, Q* = </a:t>
            </a:r>
            <a:r>
              <a:rPr lang="en-US" sz="2800" b="1" i="1" dirty="0">
                <a:latin typeface="Symbol" pitchFamily="18" charset="2"/>
                <a:cs typeface="Arial" pitchFamily="34" charset="0"/>
              </a:rPr>
              <a:t>m</a:t>
            </a:r>
            <a:r>
              <a:rPr lang="en-US" sz="2800" b="1" dirty="0">
                <a:cs typeface="Arial" pitchFamily="34" charset="0"/>
              </a:rPr>
              <a:t> + </a:t>
            </a:r>
            <a:r>
              <a:rPr lang="en-US" sz="2800" b="1" dirty="0" err="1">
                <a:cs typeface="Arial" pitchFamily="34" charset="0"/>
              </a:rPr>
              <a:t>z</a:t>
            </a:r>
            <a:r>
              <a:rPr lang="en-US" sz="2800" b="1" i="1" dirty="0" err="1">
                <a:latin typeface="Symbol" pitchFamily="18" charset="2"/>
                <a:cs typeface="Arial" pitchFamily="34" charset="0"/>
              </a:rPr>
              <a:t>s</a:t>
            </a:r>
            <a:r>
              <a:rPr lang="en-US" sz="2800" b="1" dirty="0">
                <a:cs typeface="Arial" pitchFamily="34" charset="0"/>
              </a:rPr>
              <a:t> = 498.94 or 499</a:t>
            </a:r>
            <a:r>
              <a:rPr lang="en-US" sz="2800" b="1" dirty="0"/>
              <a:t> </a:t>
            </a:r>
          </a:p>
        </p:txBody>
      </p:sp>
      <p:sp>
        <p:nvSpPr>
          <p:cNvPr id="8" name="Oval 7"/>
          <p:cNvSpPr/>
          <p:nvPr/>
        </p:nvSpPr>
        <p:spPr>
          <a:xfrm>
            <a:off x="1676400" y="1600200"/>
            <a:ext cx="8839200" cy="76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latin typeface="Arial" panose="020B0604020202020204" pitchFamily="34" charset="0"/>
                <a:cs typeface="Arial" panose="020B0604020202020204" pitchFamily="34" charset="0"/>
              </a:rPr>
              <a:t>D ~ N(400, 170), p = $250, c = $120, s = $70</a:t>
            </a:r>
          </a:p>
        </p:txBody>
      </p:sp>
    </p:spTree>
    <p:extLst>
      <p:ext uri="{BB962C8B-B14F-4D97-AF65-F5344CB8AC3E}">
        <p14:creationId xmlns:p14="http://schemas.microsoft.com/office/powerpoint/2010/main" val="151014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92580"/>
                                        </p:tgtEl>
                                        <p:attrNameLst>
                                          <p:attrName>style.visibility</p:attrName>
                                        </p:attrNameLst>
                                      </p:cBhvr>
                                      <p:to>
                                        <p:strVal val="visible"/>
                                      </p:to>
                                    </p:set>
                                    <p:anim calcmode="lin" valueType="num">
                                      <p:cBhvr additive="base">
                                        <p:cTn id="7" dur="500" fill="hold"/>
                                        <p:tgtEl>
                                          <p:spTgt spid="792580"/>
                                        </p:tgtEl>
                                        <p:attrNameLst>
                                          <p:attrName>ppt_x</p:attrName>
                                        </p:attrNameLst>
                                      </p:cBhvr>
                                      <p:tavLst>
                                        <p:tav tm="0">
                                          <p:val>
                                            <p:strVal val="0-#ppt_w/2"/>
                                          </p:val>
                                        </p:tav>
                                        <p:tav tm="100000">
                                          <p:val>
                                            <p:strVal val="#ppt_x"/>
                                          </p:val>
                                        </p:tav>
                                      </p:tavLst>
                                    </p:anim>
                                    <p:anim calcmode="lin" valueType="num">
                                      <p:cBhvr additive="base">
                                        <p:cTn id="8" dur="500" fill="hold"/>
                                        <p:tgtEl>
                                          <p:spTgt spid="79258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92581"/>
                                        </p:tgtEl>
                                        <p:attrNameLst>
                                          <p:attrName>style.visibility</p:attrName>
                                        </p:attrNameLst>
                                      </p:cBhvr>
                                      <p:to>
                                        <p:strVal val="visible"/>
                                      </p:to>
                                    </p:set>
                                    <p:anim calcmode="lin" valueType="num">
                                      <p:cBhvr additive="base">
                                        <p:cTn id="13" dur="500" fill="hold"/>
                                        <p:tgtEl>
                                          <p:spTgt spid="792581"/>
                                        </p:tgtEl>
                                        <p:attrNameLst>
                                          <p:attrName>ppt_x</p:attrName>
                                        </p:attrNameLst>
                                      </p:cBhvr>
                                      <p:tavLst>
                                        <p:tav tm="0">
                                          <p:val>
                                            <p:strVal val="0-#ppt_w/2"/>
                                          </p:val>
                                        </p:tav>
                                        <p:tav tm="100000">
                                          <p:val>
                                            <p:strVal val="#ppt_x"/>
                                          </p:val>
                                        </p:tav>
                                      </p:tavLst>
                                    </p:anim>
                                    <p:anim calcmode="lin" valueType="num">
                                      <p:cBhvr additive="base">
                                        <p:cTn id="14" dur="500" fill="hold"/>
                                        <p:tgtEl>
                                          <p:spTgt spid="79258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792579"/>
                                        </p:tgtEl>
                                        <p:attrNameLst>
                                          <p:attrName>style.visibility</p:attrName>
                                        </p:attrNameLst>
                                      </p:cBhvr>
                                      <p:to>
                                        <p:strVal val="visible"/>
                                      </p:to>
                                    </p:set>
                                    <p:anim calcmode="lin" valueType="num">
                                      <p:cBhvr additive="base">
                                        <p:cTn id="19" dur="500" fill="hold"/>
                                        <p:tgtEl>
                                          <p:spTgt spid="792579"/>
                                        </p:tgtEl>
                                        <p:attrNameLst>
                                          <p:attrName>ppt_x</p:attrName>
                                        </p:attrNameLst>
                                      </p:cBhvr>
                                      <p:tavLst>
                                        <p:tav tm="0">
                                          <p:val>
                                            <p:strVal val="0-#ppt_w/2"/>
                                          </p:val>
                                        </p:tav>
                                        <p:tav tm="100000">
                                          <p:val>
                                            <p:strVal val="#ppt_x"/>
                                          </p:val>
                                        </p:tav>
                                      </p:tavLst>
                                    </p:anim>
                                    <p:anim calcmode="lin" valueType="num">
                                      <p:cBhvr additive="base">
                                        <p:cTn id="20" dur="500" fill="hold"/>
                                        <p:tgtEl>
                                          <p:spTgt spid="79257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92582"/>
                                        </p:tgtEl>
                                        <p:attrNameLst>
                                          <p:attrName>style.visibility</p:attrName>
                                        </p:attrNameLst>
                                      </p:cBhvr>
                                      <p:to>
                                        <p:strVal val="visible"/>
                                      </p:to>
                                    </p:set>
                                    <p:anim calcmode="lin" valueType="num">
                                      <p:cBhvr additive="base">
                                        <p:cTn id="25" dur="500" fill="hold"/>
                                        <p:tgtEl>
                                          <p:spTgt spid="792582"/>
                                        </p:tgtEl>
                                        <p:attrNameLst>
                                          <p:attrName>ppt_x</p:attrName>
                                        </p:attrNameLst>
                                      </p:cBhvr>
                                      <p:tavLst>
                                        <p:tav tm="0">
                                          <p:val>
                                            <p:strVal val="0-#ppt_w/2"/>
                                          </p:val>
                                        </p:tav>
                                        <p:tav tm="100000">
                                          <p:val>
                                            <p:strVal val="#ppt_x"/>
                                          </p:val>
                                        </p:tav>
                                      </p:tavLst>
                                    </p:anim>
                                    <p:anim calcmode="lin" valueType="num">
                                      <p:cBhvr additive="base">
                                        <p:cTn id="26" dur="500" fill="hold"/>
                                        <p:tgtEl>
                                          <p:spTgt spid="79258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92583"/>
                                        </p:tgtEl>
                                        <p:attrNameLst>
                                          <p:attrName>style.visibility</p:attrName>
                                        </p:attrNameLst>
                                      </p:cBhvr>
                                      <p:to>
                                        <p:strVal val="visible"/>
                                      </p:to>
                                    </p:set>
                                    <p:anim calcmode="lin" valueType="num">
                                      <p:cBhvr additive="base">
                                        <p:cTn id="31" dur="500" fill="hold"/>
                                        <p:tgtEl>
                                          <p:spTgt spid="792583"/>
                                        </p:tgtEl>
                                        <p:attrNameLst>
                                          <p:attrName>ppt_x</p:attrName>
                                        </p:attrNameLst>
                                      </p:cBhvr>
                                      <p:tavLst>
                                        <p:tav tm="0">
                                          <p:val>
                                            <p:strVal val="0-#ppt_w/2"/>
                                          </p:val>
                                        </p:tav>
                                        <p:tav tm="100000">
                                          <p:val>
                                            <p:strVal val="#ppt_x"/>
                                          </p:val>
                                        </p:tav>
                                      </p:tavLst>
                                    </p:anim>
                                    <p:anim calcmode="lin" valueType="num">
                                      <p:cBhvr additive="base">
                                        <p:cTn id="32" dur="500" fill="hold"/>
                                        <p:tgtEl>
                                          <p:spTgt spid="7925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2580" grpId="0" autoUpdateAnimBg="0"/>
      <p:bldP spid="792581" grpId="0" autoUpdateAnimBg="0"/>
      <p:bldP spid="792582" grpId="0" autoUpdateAnimBg="0"/>
      <p:bldP spid="792583"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4" name="Rectangle 7"/>
          <p:cNvSpPr>
            <a:spLocks noChangeArrowheads="1"/>
          </p:cNvSpPr>
          <p:nvPr/>
        </p:nvSpPr>
        <p:spPr bwMode="auto">
          <a:xfrm>
            <a:off x="2819401" y="609601"/>
            <a:ext cx="6489277" cy="769441"/>
          </a:xfrm>
          <a:prstGeom prst="rect">
            <a:avLst/>
          </a:prstGeom>
          <a:noFill/>
          <a:ln w="9525">
            <a:noFill/>
            <a:miter lim="800000"/>
            <a:headEnd/>
            <a:tailEnd/>
          </a:ln>
        </p:spPr>
        <p:txBody>
          <a:bodyPr wrap="none">
            <a:spAutoFit/>
          </a:bodyPr>
          <a:lstStyle/>
          <a:p>
            <a:r>
              <a:rPr lang="en-US" sz="4400" b="1" dirty="0">
                <a:solidFill>
                  <a:srgbClr val="0000CC"/>
                </a:solidFill>
              </a:rPr>
              <a:t>The Newsvendor Model</a:t>
            </a:r>
          </a:p>
        </p:txBody>
      </p:sp>
      <p:sp>
        <p:nvSpPr>
          <p:cNvPr id="788490" name="Text Box 10"/>
          <p:cNvSpPr txBox="1">
            <a:spLocks noChangeArrowheads="1"/>
          </p:cNvSpPr>
          <p:nvPr/>
        </p:nvSpPr>
        <p:spPr bwMode="auto">
          <a:xfrm>
            <a:off x="557325" y="1819617"/>
            <a:ext cx="4277133" cy="523220"/>
          </a:xfrm>
          <a:prstGeom prst="rect">
            <a:avLst/>
          </a:prstGeom>
          <a:noFill/>
          <a:ln w="9525">
            <a:noFill/>
            <a:miter lim="800000"/>
            <a:headEnd/>
            <a:tailEnd/>
          </a:ln>
        </p:spPr>
        <p:txBody>
          <a:bodyPr wrap="none">
            <a:spAutoFit/>
          </a:bodyPr>
          <a:lstStyle/>
          <a:p>
            <a:r>
              <a:rPr lang="en-US" sz="2800" b="1" dirty="0">
                <a:solidFill>
                  <a:srgbClr val="FF0000"/>
                </a:solidFill>
              </a:rPr>
              <a:t>Optimal Order Quantity:</a:t>
            </a:r>
          </a:p>
        </p:txBody>
      </p:sp>
      <p:grpSp>
        <p:nvGrpSpPr>
          <p:cNvPr id="15" name="Group 4"/>
          <p:cNvGrpSpPr>
            <a:grpSpLocks/>
          </p:cNvGrpSpPr>
          <p:nvPr/>
        </p:nvGrpSpPr>
        <p:grpSpPr bwMode="auto">
          <a:xfrm>
            <a:off x="7862297" y="1828801"/>
            <a:ext cx="3948703" cy="2745587"/>
            <a:chOff x="1995" y="1248"/>
            <a:chExt cx="3609" cy="2366"/>
          </a:xfrm>
        </p:grpSpPr>
        <p:sp>
          <p:nvSpPr>
            <p:cNvPr id="16" name="Freeform 5"/>
            <p:cNvSpPr>
              <a:spLocks/>
            </p:cNvSpPr>
            <p:nvPr/>
          </p:nvSpPr>
          <p:spPr bwMode="auto">
            <a:xfrm>
              <a:off x="2141" y="1292"/>
              <a:ext cx="2862" cy="1928"/>
            </a:xfrm>
            <a:custGeom>
              <a:avLst/>
              <a:gdLst>
                <a:gd name="T0" fmla="*/ 1355 w 2862"/>
                <a:gd name="T1" fmla="*/ 16 h 1928"/>
                <a:gd name="T2" fmla="*/ 1263 w 2862"/>
                <a:gd name="T3" fmla="*/ 104 h 1928"/>
                <a:gd name="T4" fmla="*/ 1204 w 2862"/>
                <a:gd name="T5" fmla="*/ 196 h 1928"/>
                <a:gd name="T6" fmla="*/ 1144 w 2862"/>
                <a:gd name="T7" fmla="*/ 314 h 1928"/>
                <a:gd name="T8" fmla="*/ 1102 w 2862"/>
                <a:gd name="T9" fmla="*/ 408 h 1928"/>
                <a:gd name="T10" fmla="*/ 1062 w 2862"/>
                <a:gd name="T11" fmla="*/ 504 h 1928"/>
                <a:gd name="T12" fmla="*/ 1020 w 2862"/>
                <a:gd name="T13" fmla="*/ 624 h 1928"/>
                <a:gd name="T14" fmla="*/ 980 w 2862"/>
                <a:gd name="T15" fmla="*/ 736 h 1928"/>
                <a:gd name="T16" fmla="*/ 950 w 2862"/>
                <a:gd name="T17" fmla="*/ 852 h 1928"/>
                <a:gd name="T18" fmla="*/ 921 w 2862"/>
                <a:gd name="T19" fmla="*/ 974 h 1928"/>
                <a:gd name="T20" fmla="*/ 885 w 2862"/>
                <a:gd name="T21" fmla="*/ 1072 h 1928"/>
                <a:gd name="T22" fmla="*/ 843 w 2862"/>
                <a:gd name="T23" fmla="*/ 1186 h 1928"/>
                <a:gd name="T24" fmla="*/ 811 w 2862"/>
                <a:gd name="T25" fmla="*/ 1288 h 1928"/>
                <a:gd name="T26" fmla="*/ 753 w 2862"/>
                <a:gd name="T27" fmla="*/ 1406 h 1928"/>
                <a:gd name="T28" fmla="*/ 675 w 2862"/>
                <a:gd name="T29" fmla="*/ 1520 h 1928"/>
                <a:gd name="T30" fmla="*/ 603 w 2862"/>
                <a:gd name="T31" fmla="*/ 1616 h 1928"/>
                <a:gd name="T32" fmla="*/ 507 w 2862"/>
                <a:gd name="T33" fmla="*/ 1688 h 1928"/>
                <a:gd name="T34" fmla="*/ 398 w 2862"/>
                <a:gd name="T35" fmla="*/ 1738 h 1928"/>
                <a:gd name="T36" fmla="*/ 291 w 2862"/>
                <a:gd name="T37" fmla="*/ 1784 h 1928"/>
                <a:gd name="T38" fmla="*/ 199 w 2862"/>
                <a:gd name="T39" fmla="*/ 1820 h 1928"/>
                <a:gd name="T40" fmla="*/ 75 w 2862"/>
                <a:gd name="T41" fmla="*/ 1860 h 1928"/>
                <a:gd name="T42" fmla="*/ 2 w 2862"/>
                <a:gd name="T43" fmla="*/ 1882 h 1928"/>
                <a:gd name="T44" fmla="*/ 2860 w 2862"/>
                <a:gd name="T45" fmla="*/ 1928 h 1928"/>
                <a:gd name="T46" fmla="*/ 2816 w 2862"/>
                <a:gd name="T47" fmla="*/ 1874 h 1928"/>
                <a:gd name="T48" fmla="*/ 2694 w 2862"/>
                <a:gd name="T49" fmla="*/ 1846 h 1928"/>
                <a:gd name="T50" fmla="*/ 2577 w 2862"/>
                <a:gd name="T51" fmla="*/ 1804 h 1928"/>
                <a:gd name="T52" fmla="*/ 2463 w 2862"/>
                <a:gd name="T53" fmla="*/ 1756 h 1928"/>
                <a:gd name="T54" fmla="*/ 2342 w 2862"/>
                <a:gd name="T55" fmla="*/ 1700 h 1928"/>
                <a:gd name="T56" fmla="*/ 2284 w 2862"/>
                <a:gd name="T57" fmla="*/ 1664 h 1928"/>
                <a:gd name="T58" fmla="*/ 2204 w 2862"/>
                <a:gd name="T59" fmla="*/ 1594 h 1928"/>
                <a:gd name="T60" fmla="*/ 2122 w 2862"/>
                <a:gd name="T61" fmla="*/ 1502 h 1928"/>
                <a:gd name="T62" fmla="*/ 2066 w 2862"/>
                <a:gd name="T63" fmla="*/ 1406 h 1928"/>
                <a:gd name="T64" fmla="*/ 2014 w 2862"/>
                <a:gd name="T65" fmla="*/ 1306 h 1928"/>
                <a:gd name="T66" fmla="*/ 1970 w 2862"/>
                <a:gd name="T67" fmla="*/ 1196 h 1928"/>
                <a:gd name="T68" fmla="*/ 1940 w 2862"/>
                <a:gd name="T69" fmla="*/ 1114 h 1928"/>
                <a:gd name="T70" fmla="*/ 1914 w 2862"/>
                <a:gd name="T71" fmla="*/ 1028 h 1928"/>
                <a:gd name="T72" fmla="*/ 1878 w 2862"/>
                <a:gd name="T73" fmla="*/ 900 h 1928"/>
                <a:gd name="T74" fmla="*/ 1842 w 2862"/>
                <a:gd name="T75" fmla="*/ 770 h 1928"/>
                <a:gd name="T76" fmla="*/ 1803 w 2862"/>
                <a:gd name="T77" fmla="*/ 652 h 1928"/>
                <a:gd name="T78" fmla="*/ 1761 w 2862"/>
                <a:gd name="T79" fmla="*/ 526 h 1928"/>
                <a:gd name="T80" fmla="*/ 1715 w 2862"/>
                <a:gd name="T81" fmla="*/ 404 h 1928"/>
                <a:gd name="T82" fmla="*/ 1683 w 2862"/>
                <a:gd name="T83" fmla="*/ 332 h 1928"/>
                <a:gd name="T84" fmla="*/ 1634 w 2862"/>
                <a:gd name="T85" fmla="*/ 236 h 1928"/>
                <a:gd name="T86" fmla="*/ 1590 w 2862"/>
                <a:gd name="T87" fmla="*/ 156 h 1928"/>
                <a:gd name="T88" fmla="*/ 1610 w 2862"/>
                <a:gd name="T89" fmla="*/ 190 h 1928"/>
                <a:gd name="T90" fmla="*/ 1587 w 2862"/>
                <a:gd name="T91" fmla="*/ 152 h 1928"/>
                <a:gd name="T92" fmla="*/ 1510 w 2862"/>
                <a:gd name="T93" fmla="*/ 52 h 1928"/>
                <a:gd name="T94" fmla="*/ 1452 w 2862"/>
                <a:gd name="T95" fmla="*/ 8 h 192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62"/>
                <a:gd name="T145" fmla="*/ 0 h 1928"/>
                <a:gd name="T146" fmla="*/ 2862 w 2862"/>
                <a:gd name="T147" fmla="*/ 1928 h 192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62" h="1928">
                  <a:moveTo>
                    <a:pt x="1430" y="0"/>
                  </a:moveTo>
                  <a:lnTo>
                    <a:pt x="1387" y="4"/>
                  </a:lnTo>
                  <a:lnTo>
                    <a:pt x="1355" y="16"/>
                  </a:lnTo>
                  <a:lnTo>
                    <a:pt x="1319" y="40"/>
                  </a:lnTo>
                  <a:lnTo>
                    <a:pt x="1292" y="68"/>
                  </a:lnTo>
                  <a:lnTo>
                    <a:pt x="1263" y="104"/>
                  </a:lnTo>
                  <a:lnTo>
                    <a:pt x="1239" y="140"/>
                  </a:lnTo>
                  <a:lnTo>
                    <a:pt x="1221" y="170"/>
                  </a:lnTo>
                  <a:lnTo>
                    <a:pt x="1204" y="196"/>
                  </a:lnTo>
                  <a:lnTo>
                    <a:pt x="1179" y="242"/>
                  </a:lnTo>
                  <a:lnTo>
                    <a:pt x="1162" y="276"/>
                  </a:lnTo>
                  <a:lnTo>
                    <a:pt x="1144" y="314"/>
                  </a:lnTo>
                  <a:lnTo>
                    <a:pt x="1132" y="344"/>
                  </a:lnTo>
                  <a:lnTo>
                    <a:pt x="1114" y="380"/>
                  </a:lnTo>
                  <a:lnTo>
                    <a:pt x="1102" y="408"/>
                  </a:lnTo>
                  <a:lnTo>
                    <a:pt x="1090" y="436"/>
                  </a:lnTo>
                  <a:lnTo>
                    <a:pt x="1076" y="472"/>
                  </a:lnTo>
                  <a:lnTo>
                    <a:pt x="1062" y="504"/>
                  </a:lnTo>
                  <a:lnTo>
                    <a:pt x="1048" y="544"/>
                  </a:lnTo>
                  <a:lnTo>
                    <a:pt x="1036" y="580"/>
                  </a:lnTo>
                  <a:lnTo>
                    <a:pt x="1020" y="624"/>
                  </a:lnTo>
                  <a:lnTo>
                    <a:pt x="1014" y="650"/>
                  </a:lnTo>
                  <a:lnTo>
                    <a:pt x="994" y="690"/>
                  </a:lnTo>
                  <a:lnTo>
                    <a:pt x="980" y="736"/>
                  </a:lnTo>
                  <a:lnTo>
                    <a:pt x="970" y="776"/>
                  </a:lnTo>
                  <a:lnTo>
                    <a:pt x="960" y="814"/>
                  </a:lnTo>
                  <a:lnTo>
                    <a:pt x="950" y="852"/>
                  </a:lnTo>
                  <a:lnTo>
                    <a:pt x="940" y="894"/>
                  </a:lnTo>
                  <a:lnTo>
                    <a:pt x="930" y="938"/>
                  </a:lnTo>
                  <a:lnTo>
                    <a:pt x="921" y="974"/>
                  </a:lnTo>
                  <a:lnTo>
                    <a:pt x="915" y="1004"/>
                  </a:lnTo>
                  <a:lnTo>
                    <a:pt x="903" y="1040"/>
                  </a:lnTo>
                  <a:lnTo>
                    <a:pt x="885" y="1072"/>
                  </a:lnTo>
                  <a:lnTo>
                    <a:pt x="873" y="1114"/>
                  </a:lnTo>
                  <a:lnTo>
                    <a:pt x="855" y="1168"/>
                  </a:lnTo>
                  <a:lnTo>
                    <a:pt x="843" y="1186"/>
                  </a:lnTo>
                  <a:lnTo>
                    <a:pt x="837" y="1222"/>
                  </a:lnTo>
                  <a:lnTo>
                    <a:pt x="823" y="1264"/>
                  </a:lnTo>
                  <a:lnTo>
                    <a:pt x="811" y="1288"/>
                  </a:lnTo>
                  <a:lnTo>
                    <a:pt x="789" y="1330"/>
                  </a:lnTo>
                  <a:lnTo>
                    <a:pt x="771" y="1366"/>
                  </a:lnTo>
                  <a:lnTo>
                    <a:pt x="753" y="1406"/>
                  </a:lnTo>
                  <a:lnTo>
                    <a:pt x="729" y="1442"/>
                  </a:lnTo>
                  <a:lnTo>
                    <a:pt x="712" y="1478"/>
                  </a:lnTo>
                  <a:lnTo>
                    <a:pt x="675" y="1520"/>
                  </a:lnTo>
                  <a:lnTo>
                    <a:pt x="658" y="1546"/>
                  </a:lnTo>
                  <a:lnTo>
                    <a:pt x="626" y="1584"/>
                  </a:lnTo>
                  <a:lnTo>
                    <a:pt x="603" y="1616"/>
                  </a:lnTo>
                  <a:lnTo>
                    <a:pt x="579" y="1628"/>
                  </a:lnTo>
                  <a:lnTo>
                    <a:pt x="549" y="1658"/>
                  </a:lnTo>
                  <a:lnTo>
                    <a:pt x="507" y="1688"/>
                  </a:lnTo>
                  <a:lnTo>
                    <a:pt x="462" y="1708"/>
                  </a:lnTo>
                  <a:lnTo>
                    <a:pt x="428" y="1724"/>
                  </a:lnTo>
                  <a:lnTo>
                    <a:pt x="398" y="1738"/>
                  </a:lnTo>
                  <a:lnTo>
                    <a:pt x="362" y="1756"/>
                  </a:lnTo>
                  <a:lnTo>
                    <a:pt x="327" y="1772"/>
                  </a:lnTo>
                  <a:lnTo>
                    <a:pt x="291" y="1784"/>
                  </a:lnTo>
                  <a:lnTo>
                    <a:pt x="274" y="1792"/>
                  </a:lnTo>
                  <a:lnTo>
                    <a:pt x="238" y="1804"/>
                  </a:lnTo>
                  <a:lnTo>
                    <a:pt x="199" y="1820"/>
                  </a:lnTo>
                  <a:lnTo>
                    <a:pt x="159" y="1832"/>
                  </a:lnTo>
                  <a:lnTo>
                    <a:pt x="114" y="1846"/>
                  </a:lnTo>
                  <a:lnTo>
                    <a:pt x="75" y="1860"/>
                  </a:lnTo>
                  <a:lnTo>
                    <a:pt x="38" y="1870"/>
                  </a:lnTo>
                  <a:lnTo>
                    <a:pt x="16" y="1876"/>
                  </a:lnTo>
                  <a:lnTo>
                    <a:pt x="2" y="1882"/>
                  </a:lnTo>
                  <a:lnTo>
                    <a:pt x="0" y="1902"/>
                  </a:lnTo>
                  <a:lnTo>
                    <a:pt x="2" y="1924"/>
                  </a:lnTo>
                  <a:lnTo>
                    <a:pt x="2860" y="1928"/>
                  </a:lnTo>
                  <a:lnTo>
                    <a:pt x="2860" y="1904"/>
                  </a:lnTo>
                  <a:lnTo>
                    <a:pt x="2862" y="1886"/>
                  </a:lnTo>
                  <a:lnTo>
                    <a:pt x="2816" y="1874"/>
                  </a:lnTo>
                  <a:lnTo>
                    <a:pt x="2764" y="1862"/>
                  </a:lnTo>
                  <a:lnTo>
                    <a:pt x="2724" y="1852"/>
                  </a:lnTo>
                  <a:lnTo>
                    <a:pt x="2694" y="1846"/>
                  </a:lnTo>
                  <a:lnTo>
                    <a:pt x="2668" y="1836"/>
                  </a:lnTo>
                  <a:lnTo>
                    <a:pt x="2628" y="1822"/>
                  </a:lnTo>
                  <a:lnTo>
                    <a:pt x="2577" y="1804"/>
                  </a:lnTo>
                  <a:lnTo>
                    <a:pt x="2535" y="1786"/>
                  </a:lnTo>
                  <a:lnTo>
                    <a:pt x="2505" y="1774"/>
                  </a:lnTo>
                  <a:lnTo>
                    <a:pt x="2463" y="1756"/>
                  </a:lnTo>
                  <a:lnTo>
                    <a:pt x="2424" y="1740"/>
                  </a:lnTo>
                  <a:lnTo>
                    <a:pt x="2379" y="1720"/>
                  </a:lnTo>
                  <a:lnTo>
                    <a:pt x="2342" y="1700"/>
                  </a:lnTo>
                  <a:lnTo>
                    <a:pt x="2316" y="1684"/>
                  </a:lnTo>
                  <a:lnTo>
                    <a:pt x="2300" y="1670"/>
                  </a:lnTo>
                  <a:lnTo>
                    <a:pt x="2284" y="1664"/>
                  </a:lnTo>
                  <a:lnTo>
                    <a:pt x="2260" y="1648"/>
                  </a:lnTo>
                  <a:lnTo>
                    <a:pt x="2232" y="1622"/>
                  </a:lnTo>
                  <a:lnTo>
                    <a:pt x="2204" y="1594"/>
                  </a:lnTo>
                  <a:lnTo>
                    <a:pt x="2180" y="1572"/>
                  </a:lnTo>
                  <a:lnTo>
                    <a:pt x="2148" y="1538"/>
                  </a:lnTo>
                  <a:lnTo>
                    <a:pt x="2122" y="1502"/>
                  </a:lnTo>
                  <a:lnTo>
                    <a:pt x="2102" y="1470"/>
                  </a:lnTo>
                  <a:lnTo>
                    <a:pt x="2084" y="1438"/>
                  </a:lnTo>
                  <a:lnTo>
                    <a:pt x="2066" y="1406"/>
                  </a:lnTo>
                  <a:lnTo>
                    <a:pt x="2048" y="1360"/>
                  </a:lnTo>
                  <a:lnTo>
                    <a:pt x="2032" y="1336"/>
                  </a:lnTo>
                  <a:lnTo>
                    <a:pt x="2014" y="1306"/>
                  </a:lnTo>
                  <a:lnTo>
                    <a:pt x="1998" y="1266"/>
                  </a:lnTo>
                  <a:lnTo>
                    <a:pt x="1984" y="1232"/>
                  </a:lnTo>
                  <a:lnTo>
                    <a:pt x="1970" y="1196"/>
                  </a:lnTo>
                  <a:lnTo>
                    <a:pt x="1956" y="1160"/>
                  </a:lnTo>
                  <a:lnTo>
                    <a:pt x="1946" y="1138"/>
                  </a:lnTo>
                  <a:lnTo>
                    <a:pt x="1940" y="1114"/>
                  </a:lnTo>
                  <a:lnTo>
                    <a:pt x="1932" y="1090"/>
                  </a:lnTo>
                  <a:lnTo>
                    <a:pt x="1926" y="1062"/>
                  </a:lnTo>
                  <a:lnTo>
                    <a:pt x="1914" y="1028"/>
                  </a:lnTo>
                  <a:lnTo>
                    <a:pt x="1904" y="994"/>
                  </a:lnTo>
                  <a:lnTo>
                    <a:pt x="1888" y="946"/>
                  </a:lnTo>
                  <a:lnTo>
                    <a:pt x="1878" y="900"/>
                  </a:lnTo>
                  <a:lnTo>
                    <a:pt x="1862" y="850"/>
                  </a:lnTo>
                  <a:lnTo>
                    <a:pt x="1854" y="810"/>
                  </a:lnTo>
                  <a:lnTo>
                    <a:pt x="1842" y="770"/>
                  </a:lnTo>
                  <a:lnTo>
                    <a:pt x="1830" y="732"/>
                  </a:lnTo>
                  <a:lnTo>
                    <a:pt x="1814" y="692"/>
                  </a:lnTo>
                  <a:lnTo>
                    <a:pt x="1803" y="652"/>
                  </a:lnTo>
                  <a:lnTo>
                    <a:pt x="1786" y="604"/>
                  </a:lnTo>
                  <a:lnTo>
                    <a:pt x="1773" y="556"/>
                  </a:lnTo>
                  <a:lnTo>
                    <a:pt x="1761" y="526"/>
                  </a:lnTo>
                  <a:lnTo>
                    <a:pt x="1742" y="478"/>
                  </a:lnTo>
                  <a:lnTo>
                    <a:pt x="1725" y="442"/>
                  </a:lnTo>
                  <a:lnTo>
                    <a:pt x="1715" y="404"/>
                  </a:lnTo>
                  <a:lnTo>
                    <a:pt x="1698" y="368"/>
                  </a:lnTo>
                  <a:lnTo>
                    <a:pt x="1692" y="354"/>
                  </a:lnTo>
                  <a:lnTo>
                    <a:pt x="1683" y="332"/>
                  </a:lnTo>
                  <a:lnTo>
                    <a:pt x="1662" y="294"/>
                  </a:lnTo>
                  <a:lnTo>
                    <a:pt x="1647" y="260"/>
                  </a:lnTo>
                  <a:lnTo>
                    <a:pt x="1634" y="236"/>
                  </a:lnTo>
                  <a:lnTo>
                    <a:pt x="1624" y="208"/>
                  </a:lnTo>
                  <a:lnTo>
                    <a:pt x="1596" y="168"/>
                  </a:lnTo>
                  <a:lnTo>
                    <a:pt x="1590" y="156"/>
                  </a:lnTo>
                  <a:lnTo>
                    <a:pt x="1574" y="136"/>
                  </a:lnTo>
                  <a:lnTo>
                    <a:pt x="1582" y="144"/>
                  </a:lnTo>
                  <a:lnTo>
                    <a:pt x="1610" y="190"/>
                  </a:lnTo>
                  <a:lnTo>
                    <a:pt x="1602" y="180"/>
                  </a:lnTo>
                  <a:lnTo>
                    <a:pt x="1608" y="182"/>
                  </a:lnTo>
                  <a:lnTo>
                    <a:pt x="1587" y="152"/>
                  </a:lnTo>
                  <a:lnTo>
                    <a:pt x="1560" y="114"/>
                  </a:lnTo>
                  <a:lnTo>
                    <a:pt x="1536" y="84"/>
                  </a:lnTo>
                  <a:lnTo>
                    <a:pt x="1510" y="52"/>
                  </a:lnTo>
                  <a:lnTo>
                    <a:pt x="1491" y="32"/>
                  </a:lnTo>
                  <a:lnTo>
                    <a:pt x="1473" y="14"/>
                  </a:lnTo>
                  <a:lnTo>
                    <a:pt x="1452" y="8"/>
                  </a:lnTo>
                  <a:lnTo>
                    <a:pt x="1410" y="2"/>
                  </a:lnTo>
                </a:path>
              </a:pathLst>
            </a:custGeom>
            <a:solidFill>
              <a:srgbClr val="CCECFF"/>
            </a:solidFill>
            <a:ln w="12700" cap="rnd">
              <a:noFill/>
              <a:round/>
              <a:headEnd/>
              <a:tailEnd/>
            </a:ln>
          </p:spPr>
          <p:txBody>
            <a:bodyPr/>
            <a:lstStyle/>
            <a:p>
              <a:endParaRPr lang="en-US" b="1"/>
            </a:p>
          </p:txBody>
        </p:sp>
        <p:sp>
          <p:nvSpPr>
            <p:cNvPr id="17" name="Freeform 6"/>
            <p:cNvSpPr>
              <a:spLocks/>
            </p:cNvSpPr>
            <p:nvPr/>
          </p:nvSpPr>
          <p:spPr bwMode="auto">
            <a:xfrm>
              <a:off x="3914" y="1860"/>
              <a:ext cx="1091" cy="1362"/>
            </a:xfrm>
            <a:custGeom>
              <a:avLst/>
              <a:gdLst>
                <a:gd name="T0" fmla="*/ 6 w 1091"/>
                <a:gd name="T1" fmla="*/ 0 h 1362"/>
                <a:gd name="T2" fmla="*/ 12 w 1091"/>
                <a:gd name="T3" fmla="*/ 24 h 1362"/>
                <a:gd name="T4" fmla="*/ 23 w 1091"/>
                <a:gd name="T5" fmla="*/ 58 h 1362"/>
                <a:gd name="T6" fmla="*/ 37 w 1091"/>
                <a:gd name="T7" fmla="*/ 104 h 1362"/>
                <a:gd name="T8" fmla="*/ 49 w 1091"/>
                <a:gd name="T9" fmla="*/ 136 h 1362"/>
                <a:gd name="T10" fmla="*/ 59 w 1091"/>
                <a:gd name="T11" fmla="*/ 174 h 1362"/>
                <a:gd name="T12" fmla="*/ 71 w 1091"/>
                <a:gd name="T13" fmla="*/ 212 h 1362"/>
                <a:gd name="T14" fmla="*/ 84 w 1091"/>
                <a:gd name="T15" fmla="*/ 246 h 1362"/>
                <a:gd name="T16" fmla="*/ 87 w 1091"/>
                <a:gd name="T17" fmla="*/ 284 h 1362"/>
                <a:gd name="T18" fmla="*/ 99 w 1091"/>
                <a:gd name="T19" fmla="*/ 316 h 1362"/>
                <a:gd name="T20" fmla="*/ 108 w 1091"/>
                <a:gd name="T21" fmla="*/ 354 h 1362"/>
                <a:gd name="T22" fmla="*/ 120 w 1091"/>
                <a:gd name="T23" fmla="*/ 390 h 1362"/>
                <a:gd name="T24" fmla="*/ 125 w 1091"/>
                <a:gd name="T25" fmla="*/ 424 h 1362"/>
                <a:gd name="T26" fmla="*/ 139 w 1091"/>
                <a:gd name="T27" fmla="*/ 462 h 1362"/>
                <a:gd name="T28" fmla="*/ 149 w 1091"/>
                <a:gd name="T29" fmla="*/ 498 h 1362"/>
                <a:gd name="T30" fmla="*/ 161 w 1091"/>
                <a:gd name="T31" fmla="*/ 534 h 1362"/>
                <a:gd name="T32" fmla="*/ 175 w 1091"/>
                <a:gd name="T33" fmla="*/ 572 h 1362"/>
                <a:gd name="T34" fmla="*/ 189 w 1091"/>
                <a:gd name="T35" fmla="*/ 606 h 1362"/>
                <a:gd name="T36" fmla="*/ 204 w 1091"/>
                <a:gd name="T37" fmla="*/ 642 h 1362"/>
                <a:gd name="T38" fmla="*/ 216 w 1091"/>
                <a:gd name="T39" fmla="*/ 678 h 1362"/>
                <a:gd name="T40" fmla="*/ 231 w 1091"/>
                <a:gd name="T41" fmla="*/ 712 h 1362"/>
                <a:gd name="T42" fmla="*/ 252 w 1091"/>
                <a:gd name="T43" fmla="*/ 750 h 1362"/>
                <a:gd name="T44" fmla="*/ 264 w 1091"/>
                <a:gd name="T45" fmla="*/ 786 h 1362"/>
                <a:gd name="T46" fmla="*/ 287 w 1091"/>
                <a:gd name="T47" fmla="*/ 824 h 1362"/>
                <a:gd name="T48" fmla="*/ 301 w 1091"/>
                <a:gd name="T49" fmla="*/ 854 h 1362"/>
                <a:gd name="T50" fmla="*/ 321 w 1091"/>
                <a:gd name="T51" fmla="*/ 886 h 1362"/>
                <a:gd name="T52" fmla="*/ 343 w 1091"/>
                <a:gd name="T53" fmla="*/ 918 h 1362"/>
                <a:gd name="T54" fmla="*/ 363 w 1091"/>
                <a:gd name="T55" fmla="*/ 946 h 1362"/>
                <a:gd name="T56" fmla="*/ 383 w 1091"/>
                <a:gd name="T57" fmla="*/ 978 h 1362"/>
                <a:gd name="T58" fmla="*/ 407 w 1091"/>
                <a:gd name="T59" fmla="*/ 1004 h 1362"/>
                <a:gd name="T60" fmla="*/ 435 w 1091"/>
                <a:gd name="T61" fmla="*/ 1034 h 1362"/>
                <a:gd name="T62" fmla="*/ 465 w 1091"/>
                <a:gd name="T63" fmla="*/ 1068 h 1362"/>
                <a:gd name="T64" fmla="*/ 504 w 1091"/>
                <a:gd name="T65" fmla="*/ 1098 h 1362"/>
                <a:gd name="T66" fmla="*/ 528 w 1091"/>
                <a:gd name="T67" fmla="*/ 1110 h 1362"/>
                <a:gd name="T68" fmla="*/ 559 w 1091"/>
                <a:gd name="T69" fmla="*/ 1130 h 1362"/>
                <a:gd name="T70" fmla="*/ 593 w 1091"/>
                <a:gd name="T71" fmla="*/ 1148 h 1362"/>
                <a:gd name="T72" fmla="*/ 633 w 1091"/>
                <a:gd name="T73" fmla="*/ 1168 h 1362"/>
                <a:gd name="T74" fmla="*/ 675 w 1091"/>
                <a:gd name="T75" fmla="*/ 1188 h 1362"/>
                <a:gd name="T76" fmla="*/ 709 w 1091"/>
                <a:gd name="T77" fmla="*/ 1202 h 1362"/>
                <a:gd name="T78" fmla="*/ 741 w 1091"/>
                <a:gd name="T79" fmla="*/ 1216 h 1362"/>
                <a:gd name="T80" fmla="*/ 771 w 1091"/>
                <a:gd name="T81" fmla="*/ 1226 h 1362"/>
                <a:gd name="T82" fmla="*/ 803 w 1091"/>
                <a:gd name="T83" fmla="*/ 1236 h 1362"/>
                <a:gd name="T84" fmla="*/ 845 w 1091"/>
                <a:gd name="T85" fmla="*/ 1250 h 1362"/>
                <a:gd name="T86" fmla="*/ 825 w 1091"/>
                <a:gd name="T87" fmla="*/ 1244 h 1362"/>
                <a:gd name="T88" fmla="*/ 867 w 1091"/>
                <a:gd name="T89" fmla="*/ 1258 h 1362"/>
                <a:gd name="T90" fmla="*/ 899 w 1091"/>
                <a:gd name="T91" fmla="*/ 1270 h 1362"/>
                <a:gd name="T92" fmla="*/ 954 w 1091"/>
                <a:gd name="T93" fmla="*/ 1290 h 1362"/>
                <a:gd name="T94" fmla="*/ 1038 w 1091"/>
                <a:gd name="T95" fmla="*/ 1308 h 1362"/>
                <a:gd name="T96" fmla="*/ 1086 w 1091"/>
                <a:gd name="T97" fmla="*/ 1320 h 1362"/>
                <a:gd name="T98" fmla="*/ 1087 w 1091"/>
                <a:gd name="T99" fmla="*/ 1336 h 1362"/>
                <a:gd name="T100" fmla="*/ 1091 w 1091"/>
                <a:gd name="T101" fmla="*/ 1356 h 1362"/>
                <a:gd name="T102" fmla="*/ 0 w 1091"/>
                <a:gd name="T103" fmla="*/ 1362 h 1362"/>
                <a:gd name="T104" fmla="*/ 6 w 1091"/>
                <a:gd name="T105" fmla="*/ 0 h 13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91"/>
                <a:gd name="T160" fmla="*/ 0 h 1362"/>
                <a:gd name="T161" fmla="*/ 1091 w 1091"/>
                <a:gd name="T162" fmla="*/ 1362 h 13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91" h="1362">
                  <a:moveTo>
                    <a:pt x="6" y="0"/>
                  </a:moveTo>
                  <a:lnTo>
                    <a:pt x="12" y="24"/>
                  </a:lnTo>
                  <a:lnTo>
                    <a:pt x="23" y="58"/>
                  </a:lnTo>
                  <a:lnTo>
                    <a:pt x="37" y="104"/>
                  </a:lnTo>
                  <a:lnTo>
                    <a:pt x="49" y="136"/>
                  </a:lnTo>
                  <a:lnTo>
                    <a:pt x="59" y="174"/>
                  </a:lnTo>
                  <a:lnTo>
                    <a:pt x="71" y="212"/>
                  </a:lnTo>
                  <a:lnTo>
                    <a:pt x="84" y="246"/>
                  </a:lnTo>
                  <a:lnTo>
                    <a:pt x="87" y="284"/>
                  </a:lnTo>
                  <a:lnTo>
                    <a:pt x="99" y="316"/>
                  </a:lnTo>
                  <a:lnTo>
                    <a:pt x="108" y="354"/>
                  </a:lnTo>
                  <a:lnTo>
                    <a:pt x="120" y="390"/>
                  </a:lnTo>
                  <a:lnTo>
                    <a:pt x="125" y="424"/>
                  </a:lnTo>
                  <a:lnTo>
                    <a:pt x="139" y="462"/>
                  </a:lnTo>
                  <a:lnTo>
                    <a:pt x="149" y="498"/>
                  </a:lnTo>
                  <a:lnTo>
                    <a:pt x="161" y="534"/>
                  </a:lnTo>
                  <a:lnTo>
                    <a:pt x="175" y="572"/>
                  </a:lnTo>
                  <a:lnTo>
                    <a:pt x="189" y="606"/>
                  </a:lnTo>
                  <a:lnTo>
                    <a:pt x="204" y="642"/>
                  </a:lnTo>
                  <a:lnTo>
                    <a:pt x="216" y="678"/>
                  </a:lnTo>
                  <a:lnTo>
                    <a:pt x="231" y="712"/>
                  </a:lnTo>
                  <a:lnTo>
                    <a:pt x="252" y="750"/>
                  </a:lnTo>
                  <a:lnTo>
                    <a:pt x="264" y="786"/>
                  </a:lnTo>
                  <a:lnTo>
                    <a:pt x="287" y="824"/>
                  </a:lnTo>
                  <a:lnTo>
                    <a:pt x="301" y="854"/>
                  </a:lnTo>
                  <a:lnTo>
                    <a:pt x="321" y="886"/>
                  </a:lnTo>
                  <a:lnTo>
                    <a:pt x="343" y="918"/>
                  </a:lnTo>
                  <a:lnTo>
                    <a:pt x="363" y="946"/>
                  </a:lnTo>
                  <a:lnTo>
                    <a:pt x="383" y="978"/>
                  </a:lnTo>
                  <a:lnTo>
                    <a:pt x="407" y="1004"/>
                  </a:lnTo>
                  <a:lnTo>
                    <a:pt x="435" y="1034"/>
                  </a:lnTo>
                  <a:lnTo>
                    <a:pt x="465" y="1068"/>
                  </a:lnTo>
                  <a:lnTo>
                    <a:pt x="504" y="1098"/>
                  </a:lnTo>
                  <a:lnTo>
                    <a:pt x="528" y="1110"/>
                  </a:lnTo>
                  <a:lnTo>
                    <a:pt x="559" y="1130"/>
                  </a:lnTo>
                  <a:lnTo>
                    <a:pt x="593" y="1148"/>
                  </a:lnTo>
                  <a:lnTo>
                    <a:pt x="633" y="1168"/>
                  </a:lnTo>
                  <a:lnTo>
                    <a:pt x="675" y="1188"/>
                  </a:lnTo>
                  <a:lnTo>
                    <a:pt x="709" y="1202"/>
                  </a:lnTo>
                  <a:lnTo>
                    <a:pt x="741" y="1216"/>
                  </a:lnTo>
                  <a:lnTo>
                    <a:pt x="771" y="1226"/>
                  </a:lnTo>
                  <a:lnTo>
                    <a:pt x="803" y="1236"/>
                  </a:lnTo>
                  <a:lnTo>
                    <a:pt x="845" y="1250"/>
                  </a:lnTo>
                  <a:lnTo>
                    <a:pt x="825" y="1244"/>
                  </a:lnTo>
                  <a:lnTo>
                    <a:pt x="867" y="1258"/>
                  </a:lnTo>
                  <a:lnTo>
                    <a:pt x="899" y="1270"/>
                  </a:lnTo>
                  <a:lnTo>
                    <a:pt x="954" y="1290"/>
                  </a:lnTo>
                  <a:lnTo>
                    <a:pt x="1038" y="1308"/>
                  </a:lnTo>
                  <a:lnTo>
                    <a:pt x="1086" y="1320"/>
                  </a:lnTo>
                  <a:lnTo>
                    <a:pt x="1087" y="1336"/>
                  </a:lnTo>
                  <a:lnTo>
                    <a:pt x="1091" y="1356"/>
                  </a:lnTo>
                  <a:lnTo>
                    <a:pt x="0" y="1362"/>
                  </a:lnTo>
                  <a:lnTo>
                    <a:pt x="6" y="0"/>
                  </a:lnTo>
                </a:path>
              </a:pathLst>
            </a:custGeom>
            <a:gradFill rotWithShape="0">
              <a:gsLst>
                <a:gs pos="0">
                  <a:srgbClr val="185E5E"/>
                </a:gs>
                <a:gs pos="50000">
                  <a:srgbClr val="33CCCC"/>
                </a:gs>
                <a:gs pos="100000">
                  <a:srgbClr val="185E5E"/>
                </a:gs>
              </a:gsLst>
              <a:lin ang="0" scaled="1"/>
            </a:gradFill>
            <a:ln w="12700" cap="rnd">
              <a:noFill/>
              <a:round/>
              <a:headEnd/>
              <a:tailEnd/>
            </a:ln>
          </p:spPr>
          <p:txBody>
            <a:bodyPr/>
            <a:lstStyle/>
            <a:p>
              <a:endParaRPr lang="en-US" b="1"/>
            </a:p>
          </p:txBody>
        </p:sp>
        <p:sp>
          <p:nvSpPr>
            <p:cNvPr id="18" name="Line 7"/>
            <p:cNvSpPr>
              <a:spLocks noChangeShapeType="1"/>
            </p:cNvSpPr>
            <p:nvPr/>
          </p:nvSpPr>
          <p:spPr bwMode="auto">
            <a:xfrm flipH="1">
              <a:off x="3553" y="1290"/>
              <a:ext cx="1" cy="2001"/>
            </a:xfrm>
            <a:prstGeom prst="line">
              <a:avLst/>
            </a:prstGeom>
            <a:noFill/>
            <a:ln w="12700">
              <a:solidFill>
                <a:schemeClr val="tx1"/>
              </a:solidFill>
              <a:round/>
              <a:headEnd/>
              <a:tailEnd/>
            </a:ln>
            <a:effectLst>
              <a:outerShdw dist="17961" dir="2700000" algn="ctr" rotWithShape="0">
                <a:srgbClr val="000000"/>
              </a:outerShdw>
            </a:effectLst>
          </p:spPr>
          <p:txBody>
            <a:bodyPr wrap="none" anchor="ctr"/>
            <a:lstStyle/>
            <a:p>
              <a:pPr>
                <a:defRPr/>
              </a:pPr>
              <a:endParaRPr lang="en-US" b="1"/>
            </a:p>
          </p:txBody>
        </p:sp>
        <p:sp>
          <p:nvSpPr>
            <p:cNvPr id="19" name="Rectangle 8"/>
            <p:cNvSpPr>
              <a:spLocks noChangeArrowheads="1"/>
            </p:cNvSpPr>
            <p:nvPr/>
          </p:nvSpPr>
          <p:spPr bwMode="auto">
            <a:xfrm>
              <a:off x="3340" y="3152"/>
              <a:ext cx="329" cy="449"/>
            </a:xfrm>
            <a:prstGeom prst="rect">
              <a:avLst/>
            </a:prstGeom>
            <a:noFill/>
            <a:ln w="12700">
              <a:noFill/>
              <a:miter lim="800000"/>
              <a:headEnd/>
              <a:tailEnd/>
            </a:ln>
            <a:effectLst/>
          </p:spPr>
          <p:txBody>
            <a:bodyPr wrap="square" lIns="90488" tIns="44450" rIns="90488" bIns="44450">
              <a:spAutoFit/>
            </a:bodyPr>
            <a:lstStyle/>
            <a:p>
              <a:pPr eaLnBrk="0" hangingPunct="0">
                <a:defRPr/>
              </a:pPr>
              <a:r>
                <a:rPr lang="en-US" sz="2800" b="1" dirty="0">
                  <a:effectLst>
                    <a:outerShdw blurRad="38100" dist="38100" dir="2700000" algn="tl">
                      <a:srgbClr val="C0C0C0"/>
                    </a:outerShdw>
                  </a:effectLst>
                  <a:latin typeface="Symbol" pitchFamily="18" charset="2"/>
                </a:rPr>
                <a:t>m</a:t>
              </a:r>
            </a:p>
          </p:txBody>
        </p:sp>
        <p:sp>
          <p:nvSpPr>
            <p:cNvPr id="20" name="Rectangle 9"/>
            <p:cNvSpPr>
              <a:spLocks noChangeArrowheads="1"/>
            </p:cNvSpPr>
            <p:nvPr/>
          </p:nvSpPr>
          <p:spPr bwMode="auto">
            <a:xfrm>
              <a:off x="3826" y="3218"/>
              <a:ext cx="495" cy="39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b="1" dirty="0">
                  <a:effectLst>
                    <a:outerShdw blurRad="38100" dist="38100" dir="2700000" algn="tl">
                      <a:srgbClr val="C0C0C0"/>
                    </a:outerShdw>
                  </a:effectLst>
                </a:rPr>
                <a:t>Q*</a:t>
              </a:r>
            </a:p>
          </p:txBody>
        </p:sp>
        <p:sp>
          <p:nvSpPr>
            <p:cNvPr id="21" name="Line 10"/>
            <p:cNvSpPr>
              <a:spLocks noChangeShapeType="1"/>
            </p:cNvSpPr>
            <p:nvPr/>
          </p:nvSpPr>
          <p:spPr bwMode="auto">
            <a:xfrm>
              <a:off x="1995" y="3221"/>
              <a:ext cx="3151" cy="0"/>
            </a:xfrm>
            <a:prstGeom prst="line">
              <a:avLst/>
            </a:prstGeom>
            <a:noFill/>
            <a:ln w="12700">
              <a:solidFill>
                <a:schemeClr val="tx1"/>
              </a:solidFill>
              <a:round/>
              <a:headEnd/>
              <a:tailEnd/>
            </a:ln>
            <a:effectLst>
              <a:outerShdw dist="17961" dir="2700000" algn="ctr" rotWithShape="0">
                <a:srgbClr val="000000"/>
              </a:outerShdw>
            </a:effectLst>
          </p:spPr>
          <p:txBody>
            <a:bodyPr wrap="none" anchor="ctr"/>
            <a:lstStyle/>
            <a:p>
              <a:pPr>
                <a:defRPr/>
              </a:pPr>
              <a:endParaRPr lang="en-US" b="1"/>
            </a:p>
          </p:txBody>
        </p:sp>
        <p:grpSp>
          <p:nvGrpSpPr>
            <p:cNvPr id="22" name="Group 11"/>
            <p:cNvGrpSpPr>
              <a:grpSpLocks/>
            </p:cNvGrpSpPr>
            <p:nvPr/>
          </p:nvGrpSpPr>
          <p:grpSpPr bwMode="auto">
            <a:xfrm>
              <a:off x="2079" y="1248"/>
              <a:ext cx="2973" cy="1855"/>
              <a:chOff x="1312" y="1785"/>
              <a:chExt cx="2973" cy="1855"/>
            </a:xfrm>
          </p:grpSpPr>
          <p:sp>
            <p:nvSpPr>
              <p:cNvPr id="25" name="Arc 12"/>
              <p:cNvSpPr>
                <a:spLocks/>
              </p:cNvSpPr>
              <p:nvPr/>
            </p:nvSpPr>
            <p:spPr bwMode="auto">
              <a:xfrm rot="6300000">
                <a:off x="2072" y="2155"/>
                <a:ext cx="956" cy="224"/>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close/>
                  </a:path>
                </a:pathLst>
              </a:custGeom>
              <a:noFill/>
              <a:ln w="12700" cap="rnd">
                <a:solidFill>
                  <a:schemeClr val="tx1"/>
                </a:solidFill>
                <a:round/>
                <a:headEnd/>
                <a:tailEnd/>
              </a:ln>
            </p:spPr>
            <p:txBody>
              <a:bodyPr wrap="none" anchor="ctr"/>
              <a:lstStyle/>
              <a:p>
                <a:endParaRPr lang="en-US" b="1"/>
              </a:p>
            </p:txBody>
          </p:sp>
          <p:sp>
            <p:nvSpPr>
              <p:cNvPr id="26" name="Arc 13"/>
              <p:cNvSpPr>
                <a:spLocks/>
              </p:cNvSpPr>
              <p:nvPr/>
            </p:nvSpPr>
            <p:spPr bwMode="auto">
              <a:xfrm rot="-4620000">
                <a:off x="1695" y="2911"/>
                <a:ext cx="790" cy="284"/>
              </a:xfrm>
              <a:custGeom>
                <a:avLst/>
                <a:gdLst>
                  <a:gd name="T0" fmla="*/ 0 w 19433"/>
                  <a:gd name="T1" fmla="*/ 0 h 21600"/>
                  <a:gd name="T2" fmla="*/ 0 w 19433"/>
                  <a:gd name="T3" fmla="*/ 0 h 21600"/>
                  <a:gd name="T4" fmla="*/ 0 w 19433"/>
                  <a:gd name="T5" fmla="*/ 0 h 21600"/>
                  <a:gd name="T6" fmla="*/ 0 60000 65536"/>
                  <a:gd name="T7" fmla="*/ 0 60000 65536"/>
                  <a:gd name="T8" fmla="*/ 0 60000 65536"/>
                  <a:gd name="T9" fmla="*/ 0 w 19433"/>
                  <a:gd name="T10" fmla="*/ 0 h 21600"/>
                  <a:gd name="T11" fmla="*/ 19433 w 19433"/>
                  <a:gd name="T12" fmla="*/ 21600 h 21600"/>
                </a:gdLst>
                <a:ahLst/>
                <a:cxnLst>
                  <a:cxn ang="T6">
                    <a:pos x="T0" y="T1"/>
                  </a:cxn>
                  <a:cxn ang="T7">
                    <a:pos x="T2" y="T3"/>
                  </a:cxn>
                  <a:cxn ang="T8">
                    <a:pos x="T4" y="T5"/>
                  </a:cxn>
                </a:cxnLst>
                <a:rect l="T9" t="T10" r="T11" b="T12"/>
                <a:pathLst>
                  <a:path w="19433" h="21600" fill="none" extrusionOk="0">
                    <a:moveTo>
                      <a:pt x="19433" y="21600"/>
                    </a:moveTo>
                    <a:cubicBezTo>
                      <a:pt x="11159" y="21600"/>
                      <a:pt x="3612" y="16873"/>
                      <a:pt x="0" y="9429"/>
                    </a:cubicBezTo>
                  </a:path>
                  <a:path w="19433" h="21600" stroke="0" extrusionOk="0">
                    <a:moveTo>
                      <a:pt x="19433" y="21600"/>
                    </a:moveTo>
                    <a:cubicBezTo>
                      <a:pt x="11159" y="21600"/>
                      <a:pt x="3612" y="16873"/>
                      <a:pt x="0" y="9429"/>
                    </a:cubicBezTo>
                    <a:lnTo>
                      <a:pt x="19433" y="0"/>
                    </a:lnTo>
                    <a:close/>
                  </a:path>
                </a:pathLst>
              </a:custGeom>
              <a:noFill/>
              <a:ln w="12700" cap="rnd">
                <a:solidFill>
                  <a:schemeClr val="tx1"/>
                </a:solidFill>
                <a:round/>
                <a:headEnd/>
                <a:tailEnd/>
              </a:ln>
            </p:spPr>
            <p:txBody>
              <a:bodyPr wrap="none" anchor="ctr"/>
              <a:lstStyle/>
              <a:p>
                <a:endParaRPr lang="en-US" b="1"/>
              </a:p>
            </p:txBody>
          </p:sp>
          <p:sp>
            <p:nvSpPr>
              <p:cNvPr id="27" name="Arc 14"/>
              <p:cNvSpPr>
                <a:spLocks/>
              </p:cNvSpPr>
              <p:nvPr/>
            </p:nvSpPr>
            <p:spPr bwMode="auto">
              <a:xfrm rot="-900000">
                <a:off x="1312" y="3468"/>
                <a:ext cx="697" cy="164"/>
              </a:xfrm>
              <a:custGeom>
                <a:avLst/>
                <a:gdLst>
                  <a:gd name="T0" fmla="*/ 0 w 20693"/>
                  <a:gd name="T1" fmla="*/ 0 h 21576"/>
                  <a:gd name="T2" fmla="*/ 0 w 20693"/>
                  <a:gd name="T3" fmla="*/ 0 h 21576"/>
                  <a:gd name="T4" fmla="*/ 0 w 20693"/>
                  <a:gd name="T5" fmla="*/ 0 h 21576"/>
                  <a:gd name="T6" fmla="*/ 0 60000 65536"/>
                  <a:gd name="T7" fmla="*/ 0 60000 65536"/>
                  <a:gd name="T8" fmla="*/ 0 60000 65536"/>
                  <a:gd name="T9" fmla="*/ 0 w 20693"/>
                  <a:gd name="T10" fmla="*/ 0 h 21576"/>
                  <a:gd name="T11" fmla="*/ 20693 w 20693"/>
                  <a:gd name="T12" fmla="*/ 21576 h 21576"/>
                </a:gdLst>
                <a:ahLst/>
                <a:cxnLst>
                  <a:cxn ang="T6">
                    <a:pos x="T0" y="T1"/>
                  </a:cxn>
                  <a:cxn ang="T7">
                    <a:pos x="T2" y="T3"/>
                  </a:cxn>
                  <a:cxn ang="T8">
                    <a:pos x="T4" y="T5"/>
                  </a:cxn>
                </a:cxnLst>
                <a:rect l="T9" t="T10" r="T11" b="T12"/>
                <a:pathLst>
                  <a:path w="20693" h="21576" fill="none" extrusionOk="0">
                    <a:moveTo>
                      <a:pt x="20692" y="6193"/>
                    </a:moveTo>
                    <a:cubicBezTo>
                      <a:pt x="18063" y="14978"/>
                      <a:pt x="10173" y="21145"/>
                      <a:pt x="1014" y="21576"/>
                    </a:cubicBezTo>
                  </a:path>
                  <a:path w="20693" h="21576" stroke="0" extrusionOk="0">
                    <a:moveTo>
                      <a:pt x="20692" y="6193"/>
                    </a:moveTo>
                    <a:cubicBezTo>
                      <a:pt x="18063" y="14978"/>
                      <a:pt x="10173" y="21145"/>
                      <a:pt x="1014" y="21576"/>
                    </a:cubicBezTo>
                    <a:lnTo>
                      <a:pt x="0" y="0"/>
                    </a:lnTo>
                    <a:close/>
                  </a:path>
                </a:pathLst>
              </a:custGeom>
              <a:noFill/>
              <a:ln w="12700" cap="rnd">
                <a:solidFill>
                  <a:schemeClr val="tx1"/>
                </a:solidFill>
                <a:round/>
                <a:headEnd/>
                <a:tailEnd/>
              </a:ln>
            </p:spPr>
            <p:txBody>
              <a:bodyPr wrap="none" anchor="ctr"/>
              <a:lstStyle/>
              <a:p>
                <a:endParaRPr lang="en-US" b="1"/>
              </a:p>
            </p:txBody>
          </p:sp>
          <p:sp>
            <p:nvSpPr>
              <p:cNvPr id="28" name="Arc 15"/>
              <p:cNvSpPr>
                <a:spLocks/>
              </p:cNvSpPr>
              <p:nvPr/>
            </p:nvSpPr>
            <p:spPr bwMode="auto">
              <a:xfrm rot="816431">
                <a:off x="3561" y="3467"/>
                <a:ext cx="724" cy="173"/>
              </a:xfrm>
              <a:custGeom>
                <a:avLst/>
                <a:gdLst>
                  <a:gd name="G0" fmla="+- 20765 0 0"/>
                  <a:gd name="G1" fmla="+- 0 0 0"/>
                  <a:gd name="G2" fmla="+- 21600 0 0"/>
                  <a:gd name="T0" fmla="*/ 20314 w 20765"/>
                  <a:gd name="T1" fmla="*/ 21595 h 21595"/>
                  <a:gd name="T2" fmla="*/ 0 w 20765"/>
                  <a:gd name="T3" fmla="*/ 5948 h 21595"/>
                  <a:gd name="T4" fmla="*/ 20765 w 20765"/>
                  <a:gd name="T5" fmla="*/ 0 h 21595"/>
                </a:gdLst>
                <a:ahLst/>
                <a:cxnLst>
                  <a:cxn ang="0">
                    <a:pos x="T0" y="T1"/>
                  </a:cxn>
                  <a:cxn ang="0">
                    <a:pos x="T2" y="T3"/>
                  </a:cxn>
                  <a:cxn ang="0">
                    <a:pos x="T4" y="T5"/>
                  </a:cxn>
                </a:cxnLst>
                <a:rect l="0" t="0" r="r" b="b"/>
                <a:pathLst>
                  <a:path w="20765" h="21595" fill="none" extrusionOk="0">
                    <a:moveTo>
                      <a:pt x="20313" y="21595"/>
                    </a:moveTo>
                    <a:cubicBezTo>
                      <a:pt x="10844" y="21397"/>
                      <a:pt x="2608" y="15053"/>
                      <a:pt x="0" y="5947"/>
                    </a:cubicBezTo>
                  </a:path>
                  <a:path w="20765" h="21595" stroke="0" extrusionOk="0">
                    <a:moveTo>
                      <a:pt x="20313" y="21595"/>
                    </a:moveTo>
                    <a:cubicBezTo>
                      <a:pt x="10844" y="21397"/>
                      <a:pt x="2608" y="15053"/>
                      <a:pt x="0" y="5947"/>
                    </a:cubicBezTo>
                    <a:lnTo>
                      <a:pt x="20765" y="0"/>
                    </a:lnTo>
                    <a:close/>
                  </a:path>
                </a:pathLst>
              </a:custGeom>
              <a:noFill/>
              <a:ln w="12700" cap="rnd">
                <a:solidFill>
                  <a:schemeClr val="tx1"/>
                </a:solidFill>
                <a:round/>
                <a:headEnd/>
                <a:tailEnd/>
              </a:ln>
              <a:effectLst>
                <a:outerShdw dist="17961" dir="13500000" algn="ctr" rotWithShape="0">
                  <a:srgbClr val="000000"/>
                </a:outerShdw>
              </a:effectLst>
            </p:spPr>
            <p:txBody>
              <a:bodyPr wrap="none" anchor="ctr"/>
              <a:lstStyle/>
              <a:p>
                <a:pPr>
                  <a:defRPr/>
                </a:pPr>
                <a:endParaRPr lang="en-US" b="1"/>
              </a:p>
            </p:txBody>
          </p:sp>
          <p:sp>
            <p:nvSpPr>
              <p:cNvPr id="29" name="Arc 16"/>
              <p:cNvSpPr>
                <a:spLocks/>
              </p:cNvSpPr>
              <p:nvPr/>
            </p:nvSpPr>
            <p:spPr bwMode="auto">
              <a:xfrm rot="-6300000">
                <a:off x="2531" y="2151"/>
                <a:ext cx="957" cy="225"/>
              </a:xfrm>
              <a:custGeom>
                <a:avLst/>
                <a:gdLst>
                  <a:gd name="T0" fmla="*/ 0 w 21600"/>
                  <a:gd name="T1" fmla="*/ 0 h 21696"/>
                  <a:gd name="T2" fmla="*/ 0 w 21600"/>
                  <a:gd name="T3" fmla="*/ 0 h 21696"/>
                  <a:gd name="T4" fmla="*/ 0 w 21600"/>
                  <a:gd name="T5" fmla="*/ 0 h 21696"/>
                  <a:gd name="T6" fmla="*/ 0 60000 65536"/>
                  <a:gd name="T7" fmla="*/ 0 60000 65536"/>
                  <a:gd name="T8" fmla="*/ 0 60000 65536"/>
                  <a:gd name="T9" fmla="*/ 0 w 21600"/>
                  <a:gd name="T10" fmla="*/ 0 h 21696"/>
                  <a:gd name="T11" fmla="*/ 21600 w 21600"/>
                  <a:gd name="T12" fmla="*/ 21696 h 21696"/>
                </a:gdLst>
                <a:ahLst/>
                <a:cxnLst>
                  <a:cxn ang="T6">
                    <a:pos x="T0" y="T1"/>
                  </a:cxn>
                  <a:cxn ang="T7">
                    <a:pos x="T2" y="T3"/>
                  </a:cxn>
                  <a:cxn ang="T8">
                    <a:pos x="T4" y="T5"/>
                  </a:cxn>
                </a:cxnLst>
                <a:rect l="T9" t="T10" r="T11" b="T12"/>
                <a:pathLst>
                  <a:path w="21600" h="21696" fill="none" extrusionOk="0">
                    <a:moveTo>
                      <a:pt x="21599" y="0"/>
                    </a:moveTo>
                    <a:cubicBezTo>
                      <a:pt x="21599" y="32"/>
                      <a:pt x="21600" y="64"/>
                      <a:pt x="21600" y="96"/>
                    </a:cubicBezTo>
                    <a:cubicBezTo>
                      <a:pt x="21600" y="12025"/>
                      <a:pt x="11929" y="21695"/>
                      <a:pt x="0" y="21696"/>
                    </a:cubicBezTo>
                  </a:path>
                  <a:path w="21600" h="21696" stroke="0" extrusionOk="0">
                    <a:moveTo>
                      <a:pt x="21599" y="0"/>
                    </a:moveTo>
                    <a:cubicBezTo>
                      <a:pt x="21599" y="32"/>
                      <a:pt x="21600" y="64"/>
                      <a:pt x="21600" y="96"/>
                    </a:cubicBezTo>
                    <a:cubicBezTo>
                      <a:pt x="21600" y="12025"/>
                      <a:pt x="11929" y="21695"/>
                      <a:pt x="0" y="21696"/>
                    </a:cubicBezTo>
                    <a:lnTo>
                      <a:pt x="0" y="96"/>
                    </a:lnTo>
                    <a:close/>
                  </a:path>
                </a:pathLst>
              </a:custGeom>
              <a:noFill/>
              <a:ln w="12700" cap="rnd">
                <a:solidFill>
                  <a:schemeClr val="tx1"/>
                </a:solidFill>
                <a:round/>
                <a:headEnd/>
                <a:tailEnd/>
              </a:ln>
            </p:spPr>
            <p:txBody>
              <a:bodyPr wrap="none" anchor="ctr"/>
              <a:lstStyle/>
              <a:p>
                <a:endParaRPr lang="en-US" b="1"/>
              </a:p>
            </p:txBody>
          </p:sp>
          <p:sp>
            <p:nvSpPr>
              <p:cNvPr id="30" name="Arc 17"/>
              <p:cNvSpPr>
                <a:spLocks/>
              </p:cNvSpPr>
              <p:nvPr/>
            </p:nvSpPr>
            <p:spPr bwMode="auto">
              <a:xfrm rot="4587037">
                <a:off x="3070" y="2905"/>
                <a:ext cx="802" cy="284"/>
              </a:xfrm>
              <a:custGeom>
                <a:avLst/>
                <a:gdLst>
                  <a:gd name="T0" fmla="*/ 0 w 19428"/>
                  <a:gd name="T1" fmla="*/ 0 h 21600"/>
                  <a:gd name="T2" fmla="*/ 0 w 19428"/>
                  <a:gd name="T3" fmla="*/ 0 h 21600"/>
                  <a:gd name="T4" fmla="*/ 0 w 19428"/>
                  <a:gd name="T5" fmla="*/ 0 h 21600"/>
                  <a:gd name="T6" fmla="*/ 0 60000 65536"/>
                  <a:gd name="T7" fmla="*/ 0 60000 65536"/>
                  <a:gd name="T8" fmla="*/ 0 60000 65536"/>
                  <a:gd name="T9" fmla="*/ 0 w 19428"/>
                  <a:gd name="T10" fmla="*/ 0 h 21600"/>
                  <a:gd name="T11" fmla="*/ 19428 w 19428"/>
                  <a:gd name="T12" fmla="*/ 21600 h 21600"/>
                </a:gdLst>
                <a:ahLst/>
                <a:cxnLst>
                  <a:cxn ang="T6">
                    <a:pos x="T0" y="T1"/>
                  </a:cxn>
                  <a:cxn ang="T7">
                    <a:pos x="T2" y="T3"/>
                  </a:cxn>
                  <a:cxn ang="T8">
                    <a:pos x="T4" y="T5"/>
                  </a:cxn>
                </a:cxnLst>
                <a:rect l="T9" t="T10" r="T11" b="T12"/>
                <a:pathLst>
                  <a:path w="19428" h="21600" fill="none" extrusionOk="0">
                    <a:moveTo>
                      <a:pt x="19427" y="9439"/>
                    </a:moveTo>
                    <a:cubicBezTo>
                      <a:pt x="15813" y="16878"/>
                      <a:pt x="8269" y="21599"/>
                      <a:pt x="0" y="21600"/>
                    </a:cubicBezTo>
                  </a:path>
                  <a:path w="19428" h="21600" stroke="0" extrusionOk="0">
                    <a:moveTo>
                      <a:pt x="19427" y="9439"/>
                    </a:moveTo>
                    <a:cubicBezTo>
                      <a:pt x="15813" y="16878"/>
                      <a:pt x="8269" y="21599"/>
                      <a:pt x="0" y="21600"/>
                    </a:cubicBezTo>
                    <a:lnTo>
                      <a:pt x="0" y="0"/>
                    </a:lnTo>
                    <a:close/>
                  </a:path>
                </a:pathLst>
              </a:custGeom>
              <a:noFill/>
              <a:ln w="12700" cap="rnd">
                <a:solidFill>
                  <a:schemeClr val="tx1"/>
                </a:solidFill>
                <a:round/>
                <a:headEnd/>
                <a:tailEnd/>
              </a:ln>
            </p:spPr>
            <p:txBody>
              <a:bodyPr wrap="none" anchor="ctr"/>
              <a:lstStyle/>
              <a:p>
                <a:endParaRPr lang="en-US" b="1"/>
              </a:p>
            </p:txBody>
          </p:sp>
        </p:grpSp>
        <p:sp>
          <p:nvSpPr>
            <p:cNvPr id="23" name="Rectangle 18"/>
            <p:cNvSpPr>
              <a:spLocks noChangeArrowheads="1"/>
            </p:cNvSpPr>
            <p:nvPr/>
          </p:nvSpPr>
          <p:spPr bwMode="auto">
            <a:xfrm>
              <a:off x="5219" y="3069"/>
              <a:ext cx="385" cy="39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b="1" dirty="0"/>
                <a:t>Q</a:t>
              </a:r>
            </a:p>
          </p:txBody>
        </p:sp>
        <p:sp>
          <p:nvSpPr>
            <p:cNvPr id="24" name="Line 19"/>
            <p:cNvSpPr>
              <a:spLocks noChangeShapeType="1"/>
            </p:cNvSpPr>
            <p:nvPr/>
          </p:nvSpPr>
          <p:spPr bwMode="auto">
            <a:xfrm flipH="1">
              <a:off x="3912" y="1863"/>
              <a:ext cx="0" cy="1428"/>
            </a:xfrm>
            <a:prstGeom prst="line">
              <a:avLst/>
            </a:prstGeom>
            <a:noFill/>
            <a:ln w="12700">
              <a:solidFill>
                <a:schemeClr val="tx1"/>
              </a:solidFill>
              <a:round/>
              <a:headEnd/>
              <a:tailEnd/>
            </a:ln>
          </p:spPr>
          <p:txBody>
            <a:bodyPr wrap="none" anchor="ctr"/>
            <a:lstStyle/>
            <a:p>
              <a:endParaRPr lang="en-US" b="1"/>
            </a:p>
          </p:txBody>
        </p:sp>
      </p:grpSp>
      <p:sp>
        <p:nvSpPr>
          <p:cNvPr id="31" name="Text Box 10"/>
          <p:cNvSpPr txBox="1">
            <a:spLocks noChangeArrowheads="1"/>
          </p:cNvSpPr>
          <p:nvPr/>
        </p:nvSpPr>
        <p:spPr bwMode="auto">
          <a:xfrm>
            <a:off x="445168" y="4114800"/>
            <a:ext cx="2255746" cy="584775"/>
          </a:xfrm>
          <a:prstGeom prst="rect">
            <a:avLst/>
          </a:prstGeom>
          <a:noFill/>
          <a:ln w="9525">
            <a:noFill/>
            <a:miter lim="800000"/>
            <a:headEnd/>
            <a:tailEnd/>
          </a:ln>
        </p:spPr>
        <p:txBody>
          <a:bodyPr wrap="none">
            <a:spAutoFit/>
          </a:bodyPr>
          <a:lstStyle/>
          <a:p>
            <a:r>
              <a:rPr lang="en-US" sz="3200" b="1" u="sng" dirty="0">
                <a:solidFill>
                  <a:srgbClr val="00B0F0"/>
                </a:solidFill>
              </a:rPr>
              <a:t>What is it</a:t>
            </a:r>
            <a:r>
              <a:rPr lang="en-US" sz="3200" b="1" dirty="0">
                <a:solidFill>
                  <a:srgbClr val="00B0F0"/>
                </a:solidFill>
              </a:rPr>
              <a:t>?</a:t>
            </a:r>
          </a:p>
        </p:txBody>
      </p:sp>
      <p:cxnSp>
        <p:nvCxnSpPr>
          <p:cNvPr id="4" name="Straight Arrow Connector 3"/>
          <p:cNvCxnSpPr/>
          <p:nvPr/>
        </p:nvCxnSpPr>
        <p:spPr bwMode="auto">
          <a:xfrm>
            <a:off x="8550939" y="2388130"/>
            <a:ext cx="757793" cy="1193271"/>
          </a:xfrm>
          <a:prstGeom prst="straightConnector1">
            <a:avLst/>
          </a:prstGeom>
          <a:solidFill>
            <a:schemeClr val="accent1"/>
          </a:solidFill>
          <a:ln w="76200" cap="flat" cmpd="sng" algn="ctr">
            <a:solidFill>
              <a:srgbClr val="00B0F0"/>
            </a:solidFill>
            <a:prstDash val="solid"/>
            <a:round/>
            <a:headEnd type="none" w="med" len="med"/>
            <a:tailEnd type="arrow"/>
          </a:ln>
          <a:effectLst/>
        </p:spPr>
      </p:cxnSp>
      <p:sp>
        <p:nvSpPr>
          <p:cNvPr id="5" name="TextBox 4"/>
          <p:cNvSpPr txBox="1"/>
          <p:nvPr/>
        </p:nvSpPr>
        <p:spPr>
          <a:xfrm>
            <a:off x="7862297" y="1720002"/>
            <a:ext cx="1186543" cy="584775"/>
          </a:xfrm>
          <a:prstGeom prst="rect">
            <a:avLst/>
          </a:prstGeom>
          <a:noFill/>
        </p:spPr>
        <p:txBody>
          <a:bodyPr wrap="none" rtlCol="0">
            <a:spAutoFit/>
          </a:bodyPr>
          <a:lstStyle/>
          <a:p>
            <a:r>
              <a:rPr lang="en-US" sz="3200" b="1" dirty="0">
                <a:solidFill>
                  <a:srgbClr val="00B0F0"/>
                </a:solidFill>
              </a:rPr>
              <a:t>F(Q*)</a:t>
            </a:r>
          </a:p>
        </p:txBody>
      </p:sp>
      <p:sp>
        <p:nvSpPr>
          <p:cNvPr id="36" name="Text Box 10"/>
          <p:cNvSpPr txBox="1">
            <a:spLocks noChangeArrowheads="1"/>
          </p:cNvSpPr>
          <p:nvPr/>
        </p:nvSpPr>
        <p:spPr bwMode="auto">
          <a:xfrm>
            <a:off x="842659" y="4690263"/>
            <a:ext cx="10310769" cy="954107"/>
          </a:xfrm>
          <a:prstGeom prst="rect">
            <a:avLst/>
          </a:prstGeom>
          <a:noFill/>
          <a:ln w="9525">
            <a:noFill/>
            <a:miter lim="800000"/>
            <a:headEnd/>
            <a:tailEnd/>
          </a:ln>
        </p:spPr>
        <p:txBody>
          <a:bodyPr wrap="square">
            <a:spAutoFit/>
          </a:bodyPr>
          <a:lstStyle/>
          <a:p>
            <a:pPr marL="342900" indent="-342900">
              <a:buFont typeface="Arial" pitchFamily="34" charset="0"/>
              <a:buChar char="•"/>
            </a:pPr>
            <a:r>
              <a:rPr lang="en-US" sz="2800" b="1" dirty="0">
                <a:solidFill>
                  <a:srgbClr val="009900"/>
                </a:solidFill>
              </a:rPr>
              <a:t>Area under the curve represents probability (or in-stock probability or service level)</a:t>
            </a:r>
          </a:p>
        </p:txBody>
      </p:sp>
      <p:sp>
        <p:nvSpPr>
          <p:cNvPr id="38" name="Text Box 10"/>
          <p:cNvSpPr txBox="1">
            <a:spLocks noChangeArrowheads="1"/>
          </p:cNvSpPr>
          <p:nvPr/>
        </p:nvSpPr>
        <p:spPr bwMode="auto">
          <a:xfrm>
            <a:off x="852319" y="5675293"/>
            <a:ext cx="10577681" cy="954107"/>
          </a:xfrm>
          <a:prstGeom prst="rect">
            <a:avLst/>
          </a:prstGeom>
          <a:noFill/>
          <a:ln w="9525">
            <a:noFill/>
            <a:miter lim="800000"/>
            <a:headEnd/>
            <a:tailEnd/>
          </a:ln>
        </p:spPr>
        <p:txBody>
          <a:bodyPr wrap="square">
            <a:spAutoFit/>
          </a:bodyPr>
          <a:lstStyle/>
          <a:p>
            <a:pPr marL="342900" indent="-342900">
              <a:buFont typeface="Arial" pitchFamily="34" charset="0"/>
              <a:buChar char="•"/>
            </a:pPr>
            <a:r>
              <a:rPr lang="en-US" sz="2800" b="1" dirty="0">
                <a:solidFill>
                  <a:srgbClr val="009900"/>
                </a:solidFill>
              </a:rPr>
              <a:t>Therefore, the optimal order quantity results in a service level of </a:t>
            </a:r>
            <a:r>
              <a:rPr lang="en-US" sz="2800" b="1" dirty="0">
                <a:solidFill>
                  <a:srgbClr val="990099"/>
                </a:solidFill>
              </a:rPr>
              <a:t>C</a:t>
            </a:r>
            <a:r>
              <a:rPr lang="en-US" b="1" dirty="0">
                <a:solidFill>
                  <a:srgbClr val="990099"/>
                </a:solidFill>
              </a:rPr>
              <a:t>u</a:t>
            </a:r>
            <a:r>
              <a:rPr lang="en-US" sz="2800" b="1" dirty="0">
                <a:solidFill>
                  <a:srgbClr val="990099"/>
                </a:solidFill>
              </a:rPr>
              <a:t>/(</a:t>
            </a:r>
            <a:r>
              <a:rPr lang="en-US" sz="2800" b="1" dirty="0" err="1">
                <a:solidFill>
                  <a:srgbClr val="990099"/>
                </a:solidFill>
              </a:rPr>
              <a:t>C</a:t>
            </a:r>
            <a:r>
              <a:rPr lang="en-US" b="1" dirty="0" err="1">
                <a:solidFill>
                  <a:srgbClr val="990099"/>
                </a:solidFill>
              </a:rPr>
              <a:t>u</a:t>
            </a:r>
            <a:r>
              <a:rPr lang="en-US" sz="2800" b="1" dirty="0" err="1">
                <a:solidFill>
                  <a:srgbClr val="990099"/>
                </a:solidFill>
              </a:rPr>
              <a:t>+C</a:t>
            </a:r>
            <a:r>
              <a:rPr lang="en-US" b="1" dirty="0" err="1">
                <a:solidFill>
                  <a:srgbClr val="990099"/>
                </a:solidFill>
              </a:rPr>
              <a:t>o</a:t>
            </a:r>
            <a:r>
              <a:rPr lang="en-US" sz="2800" b="1" dirty="0">
                <a:solidFill>
                  <a:srgbClr val="990099"/>
                </a:solidFill>
              </a:rPr>
              <a:t>)</a:t>
            </a:r>
          </a:p>
        </p:txBody>
      </p:sp>
      <p:graphicFrame>
        <p:nvGraphicFramePr>
          <p:cNvPr id="788481" name="Object 788480"/>
          <p:cNvGraphicFramePr>
            <a:graphicFrameLocks noChangeAspect="1"/>
          </p:cNvGraphicFramePr>
          <p:nvPr>
            <p:extLst>
              <p:ext uri="{D42A27DB-BD31-4B8C-83A1-F6EECF244321}">
                <p14:modId xmlns:p14="http://schemas.microsoft.com/office/powerpoint/2010/main" val="725326492"/>
              </p:ext>
            </p:extLst>
          </p:nvPr>
        </p:nvGraphicFramePr>
        <p:xfrm>
          <a:off x="4800600" y="1735137"/>
          <a:ext cx="2036762" cy="855663"/>
        </p:xfrm>
        <a:graphic>
          <a:graphicData uri="http://schemas.openxmlformats.org/presentationml/2006/ole">
            <mc:AlternateContent xmlns:mc="http://schemas.openxmlformats.org/markup-compatibility/2006">
              <mc:Choice xmlns:v="urn:schemas-microsoft-com:vml" Requires="v">
                <p:oleObj spid="_x0000_s8602" name="Equation" r:id="rId4" imgW="1028520" imgH="431640" progId="Equation.3">
                  <p:embed/>
                </p:oleObj>
              </mc:Choice>
              <mc:Fallback>
                <p:oleObj name="Equation" r:id="rId4" imgW="1028520" imgH="431640" progId="Equation.3">
                  <p:embed/>
                  <p:pic>
                    <p:nvPicPr>
                      <p:cNvPr id="788481" name="Object 788480"/>
                      <p:cNvPicPr>
                        <a:picLocks noChangeAspect="1" noChangeArrowheads="1"/>
                      </p:cNvPicPr>
                      <p:nvPr/>
                    </p:nvPicPr>
                    <p:blipFill>
                      <a:blip r:embed="rId5"/>
                      <a:srcRect/>
                      <a:stretch>
                        <a:fillRect/>
                      </a:stretch>
                    </p:blipFill>
                    <p:spPr bwMode="auto">
                      <a:xfrm>
                        <a:off x="4800600" y="1735137"/>
                        <a:ext cx="2036762" cy="85566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Object 1"/>
          <p:cNvGraphicFramePr>
            <a:graphicFrameLocks/>
          </p:cNvGraphicFramePr>
          <p:nvPr>
            <p:extLst>
              <p:ext uri="{D42A27DB-BD31-4B8C-83A1-F6EECF244321}">
                <p14:modId xmlns:p14="http://schemas.microsoft.com/office/powerpoint/2010/main" val="2343457568"/>
              </p:ext>
            </p:extLst>
          </p:nvPr>
        </p:nvGraphicFramePr>
        <p:xfrm>
          <a:off x="2429610" y="2590800"/>
          <a:ext cx="1913790" cy="609017"/>
        </p:xfrm>
        <a:graphic>
          <a:graphicData uri="http://schemas.openxmlformats.org/presentationml/2006/ole">
            <mc:AlternateContent xmlns:mc="http://schemas.openxmlformats.org/markup-compatibility/2006">
              <mc:Choice xmlns:v="urn:schemas-microsoft-com:vml" Requires="v">
                <p:oleObj spid="_x0000_s8603" name="Equation" r:id="rId6" imgW="761760" imgH="228600" progId="Equation.3">
                  <p:embed/>
                </p:oleObj>
              </mc:Choice>
              <mc:Fallback>
                <p:oleObj name="Equation" r:id="rId6" imgW="761760" imgH="228600" progId="Equation.3">
                  <p:embed/>
                  <p:pic>
                    <p:nvPicPr>
                      <p:cNvPr id="2" name="Object 1"/>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9610" y="2590800"/>
                        <a:ext cx="1913790" cy="609017"/>
                      </a:xfrm>
                      <a:prstGeom prst="rect">
                        <a:avLst/>
                      </a:prstGeom>
                      <a:solidFill>
                        <a:srgbClr val="66FF66"/>
                      </a:solidFill>
                      <a:ln>
                        <a:noFill/>
                      </a:ln>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406079080"/>
              </p:ext>
            </p:extLst>
          </p:nvPr>
        </p:nvGraphicFramePr>
        <p:xfrm>
          <a:off x="995363" y="3223588"/>
          <a:ext cx="5254602" cy="662611"/>
        </p:xfrm>
        <a:graphic>
          <a:graphicData uri="http://schemas.openxmlformats.org/presentationml/2006/ole">
            <mc:AlternateContent xmlns:mc="http://schemas.openxmlformats.org/markup-compatibility/2006">
              <mc:Choice xmlns:v="urn:schemas-microsoft-com:vml" Requires="v">
                <p:oleObj spid="_x0000_s8604" name="Equation" r:id="rId8" imgW="1816100" imgH="228600" progId="Equation.3">
                  <p:embed/>
                </p:oleObj>
              </mc:Choice>
              <mc:Fallback>
                <p:oleObj name="Equation" r:id="rId8" imgW="1816100" imgH="228600" progId="Equation.3">
                  <p:embed/>
                  <p:pic>
                    <p:nvPicPr>
                      <p:cNvPr id="3" name="Object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5363" y="3223588"/>
                        <a:ext cx="5254602" cy="662611"/>
                      </a:xfrm>
                      <a:prstGeom prst="rect">
                        <a:avLst/>
                      </a:prstGeom>
                      <a:solidFill>
                        <a:srgbClr val="66FF66"/>
                      </a:solidFill>
                      <a:ln>
                        <a:noFill/>
                      </a:ln>
                      <a:extLst/>
                    </p:spPr>
                  </p:pic>
                </p:oleObj>
              </mc:Fallback>
            </mc:AlternateContent>
          </a:graphicData>
        </a:graphic>
      </p:graphicFrame>
    </p:spTree>
    <p:extLst>
      <p:ext uri="{BB962C8B-B14F-4D97-AF65-F5344CB8AC3E}">
        <p14:creationId xmlns:p14="http://schemas.microsoft.com/office/powerpoint/2010/main" val="29466882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fill="hold"/>
                                        <p:tgtEl>
                                          <p:spTgt spid="36"/>
                                        </p:tgtEl>
                                        <p:attrNameLst>
                                          <p:attrName>ppt_x</p:attrName>
                                        </p:attrNameLst>
                                      </p:cBhvr>
                                      <p:tavLst>
                                        <p:tav tm="0">
                                          <p:val>
                                            <p:strVal val="0-#ppt_w/2"/>
                                          </p:val>
                                        </p:tav>
                                        <p:tav tm="100000">
                                          <p:val>
                                            <p:strVal val="#ppt_x"/>
                                          </p:val>
                                        </p:tav>
                                      </p:tavLst>
                                    </p:anim>
                                    <p:anim calcmode="lin" valueType="num">
                                      <p:cBhvr additive="base">
                                        <p:cTn id="30"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0-#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5" grpId="0"/>
      <p:bldP spid="36" grpId="0"/>
      <p:bldP spid="3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64"/>
          <p:cNvSpPr txBox="1">
            <a:spLocks noChangeArrowheads="1"/>
          </p:cNvSpPr>
          <p:nvPr/>
        </p:nvSpPr>
        <p:spPr bwMode="auto">
          <a:xfrm>
            <a:off x="6792248" y="5515889"/>
            <a:ext cx="3647152" cy="369332"/>
          </a:xfrm>
          <a:prstGeom prst="rect">
            <a:avLst/>
          </a:prstGeom>
          <a:solidFill>
            <a:srgbClr val="FFFF00"/>
          </a:solidFill>
          <a:ln>
            <a:noFill/>
          </a:ln>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800" b="1" dirty="0">
                <a:solidFill>
                  <a:srgbClr val="009900"/>
                </a:solidFill>
              </a:rPr>
              <a:t>The max </a:t>
            </a:r>
            <a:r>
              <a:rPr lang="en-US" sz="1800" b="1" i="1" u="sng" dirty="0">
                <a:solidFill>
                  <a:srgbClr val="009900"/>
                </a:solidFill>
              </a:rPr>
              <a:t>exp</a:t>
            </a:r>
            <a:r>
              <a:rPr lang="en-US" sz="1800" b="1" dirty="0">
                <a:solidFill>
                  <a:srgbClr val="009900"/>
                </a:solidFill>
              </a:rPr>
              <a:t>. profit you can get</a:t>
            </a:r>
          </a:p>
        </p:txBody>
      </p:sp>
      <p:sp>
        <p:nvSpPr>
          <p:cNvPr id="2" name="Oval 1"/>
          <p:cNvSpPr/>
          <p:nvPr/>
        </p:nvSpPr>
        <p:spPr bwMode="auto">
          <a:xfrm>
            <a:off x="1676400" y="4419600"/>
            <a:ext cx="2819400" cy="1981200"/>
          </a:xfrm>
          <a:prstGeom prst="ellipse">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22530" name="Rectangle 2"/>
          <p:cNvSpPr>
            <a:spLocks noChangeArrowheads="1"/>
          </p:cNvSpPr>
          <p:nvPr/>
        </p:nvSpPr>
        <p:spPr bwMode="auto">
          <a:xfrm>
            <a:off x="2819401" y="746126"/>
            <a:ext cx="6489277" cy="769441"/>
          </a:xfrm>
          <a:prstGeom prst="rect">
            <a:avLst/>
          </a:prstGeom>
          <a:noFill/>
          <a:ln w="9525">
            <a:noFill/>
            <a:miter lim="800000"/>
            <a:headEnd/>
            <a:tailEnd/>
          </a:ln>
        </p:spPr>
        <p:txBody>
          <a:bodyPr wrap="none">
            <a:spAutoFit/>
          </a:bodyPr>
          <a:lstStyle/>
          <a:p>
            <a:r>
              <a:rPr lang="en-US" sz="4400" b="1">
                <a:solidFill>
                  <a:srgbClr val="0000CC"/>
                </a:solidFill>
              </a:rPr>
              <a:t>The Newsvendor Model</a:t>
            </a:r>
          </a:p>
        </p:txBody>
      </p:sp>
      <p:grpSp>
        <p:nvGrpSpPr>
          <p:cNvPr id="7" name="Group 58"/>
          <p:cNvGrpSpPr>
            <a:grpSpLocks/>
          </p:cNvGrpSpPr>
          <p:nvPr/>
        </p:nvGrpSpPr>
        <p:grpSpPr bwMode="auto">
          <a:xfrm>
            <a:off x="2209800" y="3657600"/>
            <a:ext cx="7696200" cy="736600"/>
            <a:chOff x="432" y="2304"/>
            <a:chExt cx="4848" cy="464"/>
          </a:xfrm>
        </p:grpSpPr>
        <p:sp>
          <p:nvSpPr>
            <p:cNvPr id="8" name="AutoShape 56"/>
            <p:cNvSpPr>
              <a:spLocks noChangeArrowheads="1"/>
            </p:cNvSpPr>
            <p:nvPr/>
          </p:nvSpPr>
          <p:spPr bwMode="auto">
            <a:xfrm>
              <a:off x="432" y="2304"/>
              <a:ext cx="4848" cy="240"/>
            </a:xfrm>
            <a:prstGeom prst="rightArrow">
              <a:avLst>
                <a:gd name="adj1" fmla="val 50000"/>
                <a:gd name="adj2" fmla="val 505000"/>
              </a:avLst>
            </a:prstGeom>
            <a:solidFill>
              <a:srgbClr val="00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b="1"/>
            </a:p>
          </p:txBody>
        </p:sp>
        <p:sp>
          <p:nvSpPr>
            <p:cNvPr id="9" name="Text Box 57"/>
            <p:cNvSpPr txBox="1">
              <a:spLocks noChangeArrowheads="1"/>
            </p:cNvSpPr>
            <p:nvPr/>
          </p:nvSpPr>
          <p:spPr bwMode="auto">
            <a:xfrm>
              <a:off x="4502" y="2441"/>
              <a:ext cx="63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2800" b="1">
                  <a:solidFill>
                    <a:srgbClr val="009900"/>
                  </a:solidFill>
                </a:rPr>
                <a:t>Time</a:t>
              </a:r>
            </a:p>
          </p:txBody>
        </p:sp>
      </p:grpSp>
      <p:sp>
        <p:nvSpPr>
          <p:cNvPr id="10" name="Text Box 60"/>
          <p:cNvSpPr txBox="1">
            <a:spLocks noChangeArrowheads="1"/>
          </p:cNvSpPr>
          <p:nvPr/>
        </p:nvSpPr>
        <p:spPr bwMode="auto">
          <a:xfrm>
            <a:off x="1905000" y="4800600"/>
            <a:ext cx="22108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800" b="1" dirty="0"/>
              <a:t>Decide how much </a:t>
            </a:r>
          </a:p>
          <a:p>
            <a:pPr eaLnBrk="1" hangingPunct="1"/>
            <a:r>
              <a:rPr lang="en-US" sz="1800" b="1" dirty="0"/>
              <a:t>And place order</a:t>
            </a:r>
          </a:p>
          <a:p>
            <a:pPr eaLnBrk="1" hangingPunct="1"/>
            <a:r>
              <a:rPr lang="en-US" sz="1800" b="1" dirty="0"/>
              <a:t>(</a:t>
            </a:r>
            <a:r>
              <a:rPr lang="en-US" sz="1800" b="1" dirty="0">
                <a:solidFill>
                  <a:srgbClr val="FF0000"/>
                </a:solidFill>
              </a:rPr>
              <a:t>demand random</a:t>
            </a:r>
            <a:r>
              <a:rPr lang="en-US" sz="1800" b="1" dirty="0"/>
              <a:t>)</a:t>
            </a:r>
          </a:p>
        </p:txBody>
      </p:sp>
      <p:sp>
        <p:nvSpPr>
          <p:cNvPr id="11" name="Line 61"/>
          <p:cNvSpPr>
            <a:spLocks noChangeShapeType="1"/>
          </p:cNvSpPr>
          <p:nvPr/>
        </p:nvSpPr>
        <p:spPr bwMode="auto">
          <a:xfrm flipV="1">
            <a:off x="6096000" y="3962400"/>
            <a:ext cx="6350" cy="762000"/>
          </a:xfrm>
          <a:prstGeom prst="line">
            <a:avLst/>
          </a:prstGeom>
          <a:noFill/>
          <a:ln w="57150">
            <a:solidFill>
              <a:srgbClr val="990099"/>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12" name="Text Box 62"/>
          <p:cNvSpPr txBox="1">
            <a:spLocks noChangeArrowheads="1"/>
          </p:cNvSpPr>
          <p:nvPr/>
        </p:nvSpPr>
        <p:spPr bwMode="auto">
          <a:xfrm>
            <a:off x="5181601" y="4648201"/>
            <a:ext cx="19415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800" b="1" dirty="0"/>
              <a:t>See demand,</a:t>
            </a:r>
          </a:p>
          <a:p>
            <a:pPr eaLnBrk="1" hangingPunct="1"/>
            <a:r>
              <a:rPr lang="en-US" sz="1800" b="1" dirty="0"/>
              <a:t>sale takes place</a:t>
            </a:r>
          </a:p>
        </p:txBody>
      </p:sp>
      <p:sp>
        <p:nvSpPr>
          <p:cNvPr id="13" name="Line 63"/>
          <p:cNvSpPr>
            <a:spLocks noChangeShapeType="1"/>
          </p:cNvSpPr>
          <p:nvPr/>
        </p:nvSpPr>
        <p:spPr bwMode="auto">
          <a:xfrm>
            <a:off x="4343400" y="2819400"/>
            <a:ext cx="0" cy="838200"/>
          </a:xfrm>
          <a:prstGeom prst="line">
            <a:avLst/>
          </a:prstGeom>
          <a:noFill/>
          <a:ln w="57150">
            <a:solidFill>
              <a:srgbClr val="990099"/>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15" name="Text Box 64"/>
          <p:cNvSpPr txBox="1">
            <a:spLocks noChangeArrowheads="1"/>
          </p:cNvSpPr>
          <p:nvPr/>
        </p:nvSpPr>
        <p:spPr bwMode="auto">
          <a:xfrm>
            <a:off x="3654750" y="2272145"/>
            <a:ext cx="1377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800" b="1" dirty="0"/>
              <a:t>Get supply</a:t>
            </a:r>
          </a:p>
        </p:txBody>
      </p:sp>
      <p:sp>
        <p:nvSpPr>
          <p:cNvPr id="18" name="Line 68"/>
          <p:cNvSpPr>
            <a:spLocks noChangeShapeType="1"/>
          </p:cNvSpPr>
          <p:nvPr/>
        </p:nvSpPr>
        <p:spPr bwMode="auto">
          <a:xfrm flipV="1">
            <a:off x="2965450" y="4038600"/>
            <a:ext cx="6350" cy="762000"/>
          </a:xfrm>
          <a:prstGeom prst="line">
            <a:avLst/>
          </a:prstGeom>
          <a:noFill/>
          <a:ln w="57150">
            <a:solidFill>
              <a:srgbClr val="990099"/>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19" name="Line 63"/>
          <p:cNvSpPr>
            <a:spLocks noChangeShapeType="1"/>
          </p:cNvSpPr>
          <p:nvPr/>
        </p:nvSpPr>
        <p:spPr bwMode="auto">
          <a:xfrm>
            <a:off x="7388550" y="2833255"/>
            <a:ext cx="0" cy="838200"/>
          </a:xfrm>
          <a:prstGeom prst="line">
            <a:avLst/>
          </a:prstGeom>
          <a:noFill/>
          <a:ln w="57150">
            <a:solidFill>
              <a:srgbClr val="990099"/>
            </a:solidFill>
            <a:round/>
            <a:headEnd/>
            <a:tailEnd type="triangle" w="med" len="med"/>
          </a:ln>
          <a:extLst>
            <a:ext uri="{909E8E84-426E-40DD-AFC4-6F175D3DCCD1}">
              <a14:hiddenFill xmlns:a14="http://schemas.microsoft.com/office/drawing/2010/main">
                <a:noFill/>
              </a14:hiddenFill>
            </a:ext>
          </a:extLst>
        </p:spPr>
        <p:txBody>
          <a:bodyPr/>
          <a:lstStyle/>
          <a:p>
            <a:endParaRPr lang="en-US" b="1"/>
          </a:p>
        </p:txBody>
      </p:sp>
      <p:sp>
        <p:nvSpPr>
          <p:cNvPr id="20" name="Text Box 64"/>
          <p:cNvSpPr txBox="1">
            <a:spLocks noChangeArrowheads="1"/>
          </p:cNvSpPr>
          <p:nvPr/>
        </p:nvSpPr>
        <p:spPr bwMode="auto">
          <a:xfrm>
            <a:off x="6699900" y="1810434"/>
            <a:ext cx="327525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800" b="1" dirty="0"/>
              <a:t>You know actual sales</a:t>
            </a:r>
          </a:p>
          <a:p>
            <a:pPr eaLnBrk="1" hangingPunct="1"/>
            <a:r>
              <a:rPr lang="en-US" sz="1800" b="1" dirty="0"/>
              <a:t>and realized profit </a:t>
            </a:r>
          </a:p>
          <a:p>
            <a:pPr eaLnBrk="1" hangingPunct="1"/>
            <a:r>
              <a:rPr lang="en-US" sz="1800" b="1" dirty="0"/>
              <a:t>(numbers for balance sheet)</a:t>
            </a:r>
          </a:p>
        </p:txBody>
      </p:sp>
      <p:sp>
        <p:nvSpPr>
          <p:cNvPr id="3" name="Left Arrow 2"/>
          <p:cNvSpPr/>
          <p:nvPr/>
        </p:nvSpPr>
        <p:spPr bwMode="auto">
          <a:xfrm rot="1735288">
            <a:off x="3661260" y="5723929"/>
            <a:ext cx="609600" cy="457200"/>
          </a:xfrm>
          <a:prstGeom prst="leftArrow">
            <a:avLst/>
          </a:prstGeom>
          <a:solidFill>
            <a:srgbClr val="FFFF00"/>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23" name="Text Box 64"/>
          <p:cNvSpPr txBox="1">
            <a:spLocks noChangeArrowheads="1"/>
          </p:cNvSpPr>
          <p:nvPr/>
        </p:nvSpPr>
        <p:spPr bwMode="auto">
          <a:xfrm>
            <a:off x="4430048" y="5486400"/>
            <a:ext cx="1287532" cy="369332"/>
          </a:xfrm>
          <a:prstGeom prst="rect">
            <a:avLst/>
          </a:prstGeom>
          <a:solidFill>
            <a:srgbClr val="FFFF00"/>
          </a:solidFill>
          <a:ln>
            <a:noFill/>
          </a:ln>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800" b="1" dirty="0">
                <a:solidFill>
                  <a:srgbClr val="009900"/>
                </a:solidFill>
              </a:rPr>
              <a:t>Found Q*.</a:t>
            </a:r>
            <a:endParaRPr lang="en-US" sz="1800" b="1" dirty="0">
              <a:solidFill>
                <a:srgbClr val="FF0000"/>
              </a:solidFill>
            </a:endParaRPr>
          </a:p>
        </p:txBody>
      </p:sp>
      <p:sp>
        <p:nvSpPr>
          <p:cNvPr id="17" name="Text Box 64"/>
          <p:cNvSpPr txBox="1">
            <a:spLocks noChangeArrowheads="1"/>
          </p:cNvSpPr>
          <p:nvPr/>
        </p:nvSpPr>
        <p:spPr bwMode="auto">
          <a:xfrm>
            <a:off x="5652160" y="5492552"/>
            <a:ext cx="1210588" cy="369332"/>
          </a:xfrm>
          <a:prstGeom prst="rect">
            <a:avLst/>
          </a:prstGeom>
          <a:solidFill>
            <a:srgbClr val="FFFF00"/>
          </a:solidFill>
          <a:ln>
            <a:noFill/>
          </a:ln>
        </p:spPr>
        <p:txBody>
          <a:bodyPr wrap="non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800" b="1" dirty="0">
                <a:solidFill>
                  <a:srgbClr val="FF0000"/>
                </a:solidFill>
              </a:rPr>
              <a:t>So what?</a:t>
            </a:r>
          </a:p>
        </p:txBody>
      </p:sp>
      <p:sp>
        <p:nvSpPr>
          <p:cNvPr id="21" name="Text Box 64"/>
          <p:cNvSpPr txBox="1">
            <a:spLocks noChangeArrowheads="1"/>
          </p:cNvSpPr>
          <p:nvPr/>
        </p:nvSpPr>
        <p:spPr bwMode="auto">
          <a:xfrm>
            <a:off x="4419600" y="5867400"/>
            <a:ext cx="6019800" cy="369332"/>
          </a:xfrm>
          <a:prstGeom prst="rect">
            <a:avLst/>
          </a:prstGeom>
          <a:solidFill>
            <a:srgbClr val="FFFF00"/>
          </a:solidFill>
          <a:ln>
            <a:noFill/>
          </a:ln>
        </p:spPr>
        <p:txBody>
          <a:bodyPr wrap="square">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r>
              <a:rPr lang="en-US" sz="1800" b="1" dirty="0">
                <a:solidFill>
                  <a:srgbClr val="FF0000"/>
                </a:solidFill>
              </a:rPr>
              <a:t>What is the </a:t>
            </a:r>
            <a:r>
              <a:rPr lang="en-US" sz="1800" b="1" i="1" u="sng" dirty="0">
                <a:solidFill>
                  <a:srgbClr val="FF0000"/>
                </a:solidFill>
              </a:rPr>
              <a:t>resulting</a:t>
            </a:r>
            <a:r>
              <a:rPr lang="en-US" sz="1800" b="1" dirty="0">
                <a:solidFill>
                  <a:srgbClr val="FF0000"/>
                </a:solidFill>
              </a:rPr>
              <a:t> SL? We need better SL…</a:t>
            </a:r>
          </a:p>
        </p:txBody>
      </p:sp>
    </p:spTree>
    <p:extLst>
      <p:ext uri="{BB962C8B-B14F-4D97-AF65-F5344CB8AC3E}">
        <p14:creationId xmlns:p14="http://schemas.microsoft.com/office/powerpoint/2010/main" val="19553185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0-#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0-#ppt_w/2"/>
                                          </p:val>
                                        </p:tav>
                                        <p:tav tm="100000">
                                          <p:val>
                                            <p:strVal val="#ppt_x"/>
                                          </p:val>
                                        </p:tav>
                                      </p:tavLst>
                                    </p:anim>
                                    <p:anim calcmode="lin" valueType="num">
                                      <p:cBhvr additive="base">
                                        <p:cTn id="2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0-#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 grpId="0" animBg="1"/>
      <p:bldP spid="23" grpId="0" animBg="1"/>
      <p:bldP spid="17" grpId="0" animBg="1"/>
      <p:bldP spid="2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28813"/>
            <a:ext cx="6795450" cy="707886"/>
          </a:xfrm>
          <a:prstGeom prst="rect">
            <a:avLst/>
          </a:prstGeom>
          <a:noFill/>
        </p:spPr>
        <p:txBody>
          <a:bodyPr wrap="none" rtlCol="0">
            <a:spAutoFit/>
          </a:bodyPr>
          <a:lstStyle/>
          <a:p>
            <a:r>
              <a:rPr lang="en-US" sz="4000" b="1" i="1" dirty="0">
                <a:solidFill>
                  <a:srgbClr val="0000CC"/>
                </a:solidFill>
              </a:rPr>
              <a:t>What have we done so far?</a:t>
            </a:r>
          </a:p>
        </p:txBody>
      </p:sp>
      <p:sp>
        <p:nvSpPr>
          <p:cNvPr id="3" name="TextBox 2"/>
          <p:cNvSpPr txBox="1"/>
          <p:nvPr/>
        </p:nvSpPr>
        <p:spPr>
          <a:xfrm>
            <a:off x="2057400" y="1447800"/>
            <a:ext cx="8268676" cy="1077218"/>
          </a:xfrm>
          <a:prstGeom prst="rect">
            <a:avLst/>
          </a:prstGeom>
          <a:noFill/>
        </p:spPr>
        <p:txBody>
          <a:bodyPr wrap="square" rtlCol="0">
            <a:spAutoFit/>
          </a:bodyPr>
          <a:lstStyle/>
          <a:p>
            <a:r>
              <a:rPr lang="en-US" sz="3200" b="1" i="1" dirty="0">
                <a:solidFill>
                  <a:schemeClr val="bg1">
                    <a:lumMod val="50000"/>
                  </a:schemeClr>
                </a:solidFill>
              </a:rPr>
              <a:t>Found order quantity that maximizes exp. profit but ignores service level</a:t>
            </a:r>
          </a:p>
        </p:txBody>
      </p:sp>
      <p:sp>
        <p:nvSpPr>
          <p:cNvPr id="4" name="TextBox 3"/>
          <p:cNvSpPr txBox="1"/>
          <p:nvPr/>
        </p:nvSpPr>
        <p:spPr>
          <a:xfrm>
            <a:off x="381000" y="2904396"/>
            <a:ext cx="8154380" cy="707886"/>
          </a:xfrm>
          <a:prstGeom prst="rect">
            <a:avLst/>
          </a:prstGeom>
          <a:noFill/>
        </p:spPr>
        <p:txBody>
          <a:bodyPr wrap="square" rtlCol="0">
            <a:spAutoFit/>
          </a:bodyPr>
          <a:lstStyle/>
          <a:p>
            <a:r>
              <a:rPr lang="en-US" sz="4000" b="1" i="1" dirty="0">
                <a:solidFill>
                  <a:srgbClr val="0000CC"/>
                </a:solidFill>
              </a:rPr>
              <a:t>So let us make it more practical:</a:t>
            </a:r>
          </a:p>
        </p:txBody>
      </p:sp>
      <p:sp>
        <p:nvSpPr>
          <p:cNvPr id="5" name="TextBox 4"/>
          <p:cNvSpPr txBox="1"/>
          <p:nvPr/>
        </p:nvSpPr>
        <p:spPr>
          <a:xfrm>
            <a:off x="2090359" y="3612282"/>
            <a:ext cx="8254952" cy="1077218"/>
          </a:xfrm>
          <a:prstGeom prst="rect">
            <a:avLst/>
          </a:prstGeom>
          <a:noFill/>
        </p:spPr>
        <p:txBody>
          <a:bodyPr wrap="none" rtlCol="0">
            <a:spAutoFit/>
          </a:bodyPr>
          <a:lstStyle/>
          <a:p>
            <a:r>
              <a:rPr lang="en-US" sz="3200" b="1" i="1" dirty="0">
                <a:solidFill>
                  <a:srgbClr val="009900"/>
                </a:solidFill>
              </a:rPr>
              <a:t>Maximize exp. profit </a:t>
            </a:r>
            <a:r>
              <a:rPr lang="en-US" sz="3200" b="1" i="1" u="sng" dirty="0">
                <a:solidFill>
                  <a:srgbClr val="FF0000"/>
                </a:solidFill>
              </a:rPr>
              <a:t>AND</a:t>
            </a:r>
            <a:r>
              <a:rPr lang="en-US" sz="3200" b="1" i="1" dirty="0">
                <a:solidFill>
                  <a:srgbClr val="FF0000"/>
                </a:solidFill>
              </a:rPr>
              <a:t>..</a:t>
            </a:r>
          </a:p>
          <a:p>
            <a:r>
              <a:rPr lang="en-US" sz="3200" b="1" i="1" dirty="0">
                <a:solidFill>
                  <a:srgbClr val="009900"/>
                </a:solidFill>
              </a:rPr>
              <a:t>meet service level requirements </a:t>
            </a:r>
            <a:r>
              <a:rPr lang="en-US" sz="3200" b="1" dirty="0">
                <a:solidFill>
                  <a:srgbClr val="009900"/>
                </a:solidFill>
              </a:rPr>
              <a:t>(</a:t>
            </a:r>
            <a:r>
              <a:rPr lang="en-US" sz="3200" b="1" i="1" dirty="0">
                <a:solidFill>
                  <a:srgbClr val="009900"/>
                </a:solidFill>
              </a:rPr>
              <a:t>say, </a:t>
            </a:r>
            <a:r>
              <a:rPr lang="en-US" sz="3200" b="1" i="1" dirty="0">
                <a:solidFill>
                  <a:srgbClr val="FF0000"/>
                </a:solidFill>
                <a:latin typeface="+mj-lt"/>
              </a:rPr>
              <a:t>x</a:t>
            </a:r>
            <a:r>
              <a:rPr lang="en-US" sz="3200" b="1" dirty="0">
                <a:solidFill>
                  <a:srgbClr val="FF0000"/>
                </a:solidFill>
              </a:rPr>
              <a:t>%</a:t>
            </a:r>
            <a:r>
              <a:rPr lang="en-US" sz="3200" b="1" dirty="0">
                <a:solidFill>
                  <a:srgbClr val="009900"/>
                </a:solidFill>
              </a:rPr>
              <a:t>)</a:t>
            </a:r>
          </a:p>
        </p:txBody>
      </p:sp>
      <p:sp>
        <p:nvSpPr>
          <p:cNvPr id="6" name="Rectangle 5"/>
          <p:cNvSpPr/>
          <p:nvPr/>
        </p:nvSpPr>
        <p:spPr>
          <a:xfrm>
            <a:off x="3429001" y="4800601"/>
            <a:ext cx="5325497" cy="1692771"/>
          </a:xfrm>
          <a:prstGeom prst="rect">
            <a:avLst/>
          </a:prstGeom>
          <a:solidFill>
            <a:schemeClr val="accent1">
              <a:lumMod val="20000"/>
              <a:lumOff val="80000"/>
            </a:schemeClr>
          </a:solidFill>
        </p:spPr>
        <p:txBody>
          <a:bodyPr wrap="none">
            <a:spAutoFit/>
          </a:bodyPr>
          <a:lstStyle/>
          <a:p>
            <a:r>
              <a:rPr lang="en-US" sz="3200" b="1" u="sng" dirty="0">
                <a:cs typeface="Arial" charset="0"/>
              </a:rPr>
              <a:t>Solution</a:t>
            </a:r>
            <a:r>
              <a:rPr lang="en-US" sz="3200" b="1" dirty="0">
                <a:cs typeface="Arial" charset="0"/>
              </a:rPr>
              <a:t>:</a:t>
            </a:r>
          </a:p>
          <a:p>
            <a:endParaRPr lang="en-US" sz="800" b="1" dirty="0">
              <a:cs typeface="Arial" charset="0"/>
            </a:endParaRPr>
          </a:p>
          <a:p>
            <a:r>
              <a:rPr lang="en-US" sz="3200" b="1" dirty="0">
                <a:cs typeface="Arial" charset="0"/>
              </a:rPr>
              <a:t>Q* = </a:t>
            </a:r>
            <a:r>
              <a:rPr lang="en-US" sz="3200" b="1" dirty="0">
                <a:latin typeface="Symbol" pitchFamily="18" charset="2"/>
                <a:cs typeface="Arial" charset="0"/>
              </a:rPr>
              <a:t>m</a:t>
            </a:r>
            <a:r>
              <a:rPr lang="en-US" sz="3200" b="1" dirty="0">
                <a:cs typeface="Arial" charset="0"/>
              </a:rPr>
              <a:t> + z*</a:t>
            </a:r>
            <a:r>
              <a:rPr lang="en-US" sz="3200" b="1" dirty="0">
                <a:latin typeface="Symbol" pitchFamily="18" charset="2"/>
                <a:cs typeface="Arial" charset="0"/>
              </a:rPr>
              <a:t>s </a:t>
            </a:r>
            <a:r>
              <a:rPr lang="en-US" sz="3200" b="1" dirty="0">
                <a:latin typeface="Arial" panose="020B0604020202020204" pitchFamily="34" charset="0"/>
                <a:cs typeface="Arial" panose="020B0604020202020204" pitchFamily="34" charset="0"/>
              </a:rPr>
              <a:t>, </a:t>
            </a:r>
          </a:p>
          <a:p>
            <a:r>
              <a:rPr lang="en-US" sz="3200" b="1" dirty="0">
                <a:latin typeface="Arial" panose="020B0604020202020204" pitchFamily="34" charset="0"/>
                <a:cs typeface="Arial" panose="020B0604020202020204" pitchFamily="34" charset="0"/>
              </a:rPr>
              <a:t>where z = NORMSINV(</a:t>
            </a:r>
            <a:r>
              <a:rPr lang="en-US" sz="3200" b="1" i="1" dirty="0">
                <a:solidFill>
                  <a:srgbClr val="FF0000"/>
                </a:solidFill>
                <a:latin typeface="+mj-lt"/>
              </a:rPr>
              <a:t>x</a:t>
            </a:r>
            <a:r>
              <a:rPr lang="en-US" sz="3200" b="1" dirty="0">
                <a:solidFill>
                  <a:srgbClr val="FF0000"/>
                </a:solidFill>
              </a:rPr>
              <a:t>%</a:t>
            </a:r>
            <a:r>
              <a:rPr lang="en-US" sz="3200" b="1" dirty="0">
                <a:latin typeface="Arial" panose="020B0604020202020204" pitchFamily="34" charset="0"/>
                <a:cs typeface="Arial" panose="020B0604020202020204" pitchFamily="34" charset="0"/>
              </a:rPr>
              <a:t>)</a:t>
            </a:r>
            <a:r>
              <a:rPr lang="en-US" sz="3200" b="1" dirty="0">
                <a:cs typeface="Arial" charset="0"/>
              </a:rPr>
              <a:t> </a:t>
            </a:r>
            <a:endParaRPr lang="en-US" sz="3200" dirty="0"/>
          </a:p>
        </p:txBody>
      </p:sp>
    </p:spTree>
    <p:extLst>
      <p:ext uri="{BB962C8B-B14F-4D97-AF65-F5344CB8AC3E}">
        <p14:creationId xmlns:p14="http://schemas.microsoft.com/office/powerpoint/2010/main" val="747898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in)">
                                      <p:cBhvr>
                                        <p:cTn id="2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p:bldP spid="5" grpId="0"/>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ChangeArrowheads="1"/>
          </p:cNvSpPr>
          <p:nvPr/>
        </p:nvSpPr>
        <p:spPr bwMode="auto">
          <a:xfrm>
            <a:off x="2362201" y="602160"/>
            <a:ext cx="7431843" cy="769441"/>
          </a:xfrm>
          <a:prstGeom prst="rect">
            <a:avLst/>
          </a:prstGeom>
          <a:noFill/>
          <a:ln w="9525">
            <a:noFill/>
            <a:miter lim="800000"/>
            <a:headEnd/>
            <a:tailEnd/>
          </a:ln>
        </p:spPr>
        <p:txBody>
          <a:bodyPr wrap="none">
            <a:spAutoFit/>
          </a:bodyPr>
          <a:lstStyle/>
          <a:p>
            <a:r>
              <a:rPr lang="en-US" sz="4400" b="1" dirty="0">
                <a:solidFill>
                  <a:srgbClr val="0000CC"/>
                </a:solidFill>
              </a:rPr>
              <a:t>Newsvendor for a given SL</a:t>
            </a:r>
          </a:p>
        </p:txBody>
      </p:sp>
      <p:sp>
        <p:nvSpPr>
          <p:cNvPr id="792580" name="Text Box 4"/>
          <p:cNvSpPr txBox="1">
            <a:spLocks noChangeArrowheads="1"/>
          </p:cNvSpPr>
          <p:nvPr/>
        </p:nvSpPr>
        <p:spPr bwMode="auto">
          <a:xfrm>
            <a:off x="838200" y="4124980"/>
            <a:ext cx="10363200" cy="523220"/>
          </a:xfrm>
          <a:prstGeom prst="rect">
            <a:avLst/>
          </a:prstGeom>
          <a:noFill/>
          <a:ln w="9525">
            <a:noFill/>
            <a:miter lim="800000"/>
            <a:headEnd/>
            <a:tailEnd/>
          </a:ln>
        </p:spPr>
        <p:txBody>
          <a:bodyPr wrap="square">
            <a:spAutoFit/>
          </a:bodyPr>
          <a:lstStyle/>
          <a:p>
            <a:r>
              <a:rPr lang="en-US" sz="2800" b="1" dirty="0">
                <a:cs typeface="Arial" charset="0"/>
              </a:rPr>
              <a:t>1.  C</a:t>
            </a:r>
            <a:r>
              <a:rPr lang="en-US" sz="2800" b="1" baseline="-30000" dirty="0">
                <a:cs typeface="Arial" charset="0"/>
              </a:rPr>
              <a:t>U</a:t>
            </a:r>
            <a:r>
              <a:rPr lang="en-US" sz="2800" b="1" dirty="0">
                <a:cs typeface="Arial" charset="0"/>
              </a:rPr>
              <a:t> = $250 – $120 = $130;  C</a:t>
            </a:r>
            <a:r>
              <a:rPr lang="en-US" sz="2800" b="1" baseline="-30000" dirty="0">
                <a:cs typeface="Arial" charset="0"/>
              </a:rPr>
              <a:t>o</a:t>
            </a:r>
            <a:r>
              <a:rPr lang="en-US" sz="2800" b="1" dirty="0">
                <a:cs typeface="Arial" charset="0"/>
              </a:rPr>
              <a:t> = $120 - $70 = $50</a:t>
            </a:r>
            <a:r>
              <a:rPr lang="en-US" sz="2800" b="1" dirty="0"/>
              <a:t> </a:t>
            </a:r>
          </a:p>
        </p:txBody>
      </p:sp>
      <p:sp>
        <p:nvSpPr>
          <p:cNvPr id="792581" name="Text Box 5"/>
          <p:cNvSpPr txBox="1">
            <a:spLocks noChangeArrowheads="1"/>
          </p:cNvSpPr>
          <p:nvPr/>
        </p:nvSpPr>
        <p:spPr bwMode="auto">
          <a:xfrm>
            <a:off x="838201" y="4734580"/>
            <a:ext cx="8443273" cy="523220"/>
          </a:xfrm>
          <a:prstGeom prst="rect">
            <a:avLst/>
          </a:prstGeom>
          <a:noFill/>
          <a:ln w="9525">
            <a:noFill/>
            <a:miter lim="800000"/>
            <a:headEnd/>
            <a:tailEnd/>
          </a:ln>
        </p:spPr>
        <p:txBody>
          <a:bodyPr wrap="none">
            <a:spAutoFit/>
          </a:bodyPr>
          <a:lstStyle/>
          <a:p>
            <a:r>
              <a:rPr lang="en-US" sz="2800" b="1" dirty="0"/>
              <a:t>2.  No need to find critical ratio when SL is given</a:t>
            </a:r>
          </a:p>
        </p:txBody>
      </p:sp>
      <p:sp>
        <p:nvSpPr>
          <p:cNvPr id="792582" name="Text Box 6"/>
          <p:cNvSpPr txBox="1">
            <a:spLocks noChangeArrowheads="1"/>
          </p:cNvSpPr>
          <p:nvPr/>
        </p:nvSpPr>
        <p:spPr bwMode="auto">
          <a:xfrm>
            <a:off x="838200" y="5334000"/>
            <a:ext cx="7948010" cy="523220"/>
          </a:xfrm>
          <a:prstGeom prst="rect">
            <a:avLst/>
          </a:prstGeom>
          <a:noFill/>
          <a:ln w="9525">
            <a:noFill/>
            <a:miter lim="800000"/>
            <a:headEnd/>
            <a:tailEnd/>
          </a:ln>
        </p:spPr>
        <p:txBody>
          <a:bodyPr wrap="none">
            <a:spAutoFit/>
          </a:bodyPr>
          <a:lstStyle/>
          <a:p>
            <a:r>
              <a:rPr lang="en-US" sz="2800" b="1" dirty="0"/>
              <a:t>3. </a:t>
            </a:r>
            <a:r>
              <a:rPr lang="en-US" sz="2800" b="1" dirty="0">
                <a:cs typeface="Arial" charset="0"/>
              </a:rPr>
              <a:t> From EXCEL, z = </a:t>
            </a:r>
            <a:r>
              <a:rPr lang="en-US" sz="2800" b="1" dirty="0">
                <a:solidFill>
                  <a:srgbClr val="006600"/>
                </a:solidFill>
                <a:cs typeface="Arial" charset="0"/>
              </a:rPr>
              <a:t>NORMSINV(0.99)</a:t>
            </a:r>
            <a:r>
              <a:rPr lang="en-US" sz="2800" b="1" dirty="0">
                <a:cs typeface="Arial" charset="0"/>
              </a:rPr>
              <a:t> = 2.326</a:t>
            </a:r>
            <a:r>
              <a:rPr lang="en-US" sz="2800" b="1" dirty="0"/>
              <a:t> </a:t>
            </a:r>
          </a:p>
        </p:txBody>
      </p:sp>
      <p:sp>
        <p:nvSpPr>
          <p:cNvPr id="792583" name="Text Box 7"/>
          <p:cNvSpPr txBox="1">
            <a:spLocks noChangeArrowheads="1"/>
          </p:cNvSpPr>
          <p:nvPr/>
        </p:nvSpPr>
        <p:spPr bwMode="auto">
          <a:xfrm>
            <a:off x="852854" y="5877580"/>
            <a:ext cx="10272346" cy="523220"/>
          </a:xfrm>
          <a:prstGeom prst="rect">
            <a:avLst/>
          </a:prstGeom>
          <a:noFill/>
          <a:ln w="9525">
            <a:noFill/>
            <a:miter lim="800000"/>
            <a:headEnd/>
            <a:tailEnd/>
          </a:ln>
        </p:spPr>
        <p:txBody>
          <a:bodyPr wrap="square">
            <a:spAutoFit/>
          </a:bodyPr>
          <a:lstStyle/>
          <a:p>
            <a:pPr marL="457200" indent="-457200">
              <a:buAutoNum type="arabicPeriod" startAt="4"/>
            </a:pPr>
            <a:r>
              <a:rPr lang="en-US" sz="2800" b="1" dirty="0">
                <a:cs typeface="Arial" charset="0"/>
              </a:rPr>
              <a:t>Therefore, Q* = </a:t>
            </a:r>
            <a:r>
              <a:rPr lang="en-US" sz="2800" b="1" dirty="0">
                <a:latin typeface="Symbol" pitchFamily="18" charset="2"/>
                <a:cs typeface="Arial" charset="0"/>
              </a:rPr>
              <a:t>m</a:t>
            </a:r>
            <a:r>
              <a:rPr lang="en-US" sz="2800" b="1" dirty="0">
                <a:cs typeface="Arial" charset="0"/>
              </a:rPr>
              <a:t> + </a:t>
            </a:r>
            <a:r>
              <a:rPr lang="en-US" sz="2800" b="1" dirty="0" err="1">
                <a:cs typeface="Arial" charset="0"/>
              </a:rPr>
              <a:t>z</a:t>
            </a:r>
            <a:r>
              <a:rPr lang="en-US" sz="2800" b="1" dirty="0" err="1">
                <a:latin typeface="Symbol" pitchFamily="18" charset="2"/>
                <a:cs typeface="Arial" charset="0"/>
              </a:rPr>
              <a:t>s</a:t>
            </a:r>
            <a:r>
              <a:rPr lang="en-US" sz="2800" b="1" dirty="0">
                <a:cs typeface="Arial" charset="0"/>
              </a:rPr>
              <a:t> = 400 + 2.326*170 = 795.48 or 796</a:t>
            </a:r>
            <a:endParaRPr lang="en-US" sz="2800" b="1" dirty="0"/>
          </a:p>
        </p:txBody>
      </p:sp>
      <p:sp>
        <p:nvSpPr>
          <p:cNvPr id="2" name="TextBox 1"/>
          <p:cNvSpPr txBox="1"/>
          <p:nvPr/>
        </p:nvSpPr>
        <p:spPr>
          <a:xfrm>
            <a:off x="2621085" y="1560494"/>
            <a:ext cx="6914072" cy="954107"/>
          </a:xfrm>
          <a:prstGeom prst="rect">
            <a:avLst/>
          </a:prstGeom>
          <a:solidFill>
            <a:srgbClr val="009900"/>
          </a:solidFill>
        </p:spPr>
        <p:txBody>
          <a:bodyPr wrap="none" rtlCol="0">
            <a:spAutoFit/>
          </a:bodyPr>
          <a:lstStyle/>
          <a:p>
            <a:r>
              <a:rPr lang="en-US" sz="2800" b="1" i="1" u="sng" dirty="0">
                <a:solidFill>
                  <a:schemeClr val="bg1"/>
                </a:solidFill>
              </a:rPr>
              <a:t>Need optimal order quantity for 99% SL</a:t>
            </a:r>
          </a:p>
          <a:p>
            <a:r>
              <a:rPr lang="en-US" sz="2800" b="1" i="1" u="sng" dirty="0">
                <a:solidFill>
                  <a:schemeClr val="bg1"/>
                </a:solidFill>
              </a:rPr>
              <a:t>(maximize profit and ensure SL)</a:t>
            </a:r>
          </a:p>
        </p:txBody>
      </p:sp>
      <p:sp>
        <p:nvSpPr>
          <p:cNvPr id="3" name="TextBox 2"/>
          <p:cNvSpPr txBox="1"/>
          <p:nvPr/>
        </p:nvSpPr>
        <p:spPr>
          <a:xfrm>
            <a:off x="1790764" y="2902803"/>
            <a:ext cx="8496237" cy="830997"/>
          </a:xfrm>
          <a:prstGeom prst="rect">
            <a:avLst/>
          </a:prstGeom>
          <a:noFill/>
          <a:ln w="38100">
            <a:solidFill>
              <a:srgbClr val="00B0F0"/>
            </a:solidFill>
          </a:ln>
        </p:spPr>
        <p:txBody>
          <a:bodyPr wrap="none" rtlCol="0">
            <a:spAutoFit/>
          </a:bodyPr>
          <a:lstStyle/>
          <a:p>
            <a:r>
              <a:rPr lang="en-US" b="1" dirty="0">
                <a:solidFill>
                  <a:srgbClr val="00B0F0"/>
                </a:solidFill>
              </a:rPr>
              <a:t>Problem data: D ~ N(400, 170), p = $250, c = $120, s = $70</a:t>
            </a:r>
          </a:p>
          <a:p>
            <a:r>
              <a:rPr lang="en-US" b="1" dirty="0">
                <a:solidFill>
                  <a:srgbClr val="00B0F0"/>
                </a:solidFill>
              </a:rPr>
              <a:t>(same data as the SO example problem)</a:t>
            </a:r>
          </a:p>
        </p:txBody>
      </p:sp>
    </p:spTree>
    <p:extLst>
      <p:ext uri="{BB962C8B-B14F-4D97-AF65-F5344CB8AC3E}">
        <p14:creationId xmlns:p14="http://schemas.microsoft.com/office/powerpoint/2010/main" val="15223818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92580"/>
                                        </p:tgtEl>
                                        <p:attrNameLst>
                                          <p:attrName>style.visibility</p:attrName>
                                        </p:attrNameLst>
                                      </p:cBhvr>
                                      <p:to>
                                        <p:strVal val="visible"/>
                                      </p:to>
                                    </p:set>
                                    <p:anim calcmode="lin" valueType="num">
                                      <p:cBhvr additive="base">
                                        <p:cTn id="7" dur="500" fill="hold"/>
                                        <p:tgtEl>
                                          <p:spTgt spid="792580"/>
                                        </p:tgtEl>
                                        <p:attrNameLst>
                                          <p:attrName>ppt_x</p:attrName>
                                        </p:attrNameLst>
                                      </p:cBhvr>
                                      <p:tavLst>
                                        <p:tav tm="0">
                                          <p:val>
                                            <p:strVal val="0-#ppt_w/2"/>
                                          </p:val>
                                        </p:tav>
                                        <p:tav tm="100000">
                                          <p:val>
                                            <p:strVal val="#ppt_x"/>
                                          </p:val>
                                        </p:tav>
                                      </p:tavLst>
                                    </p:anim>
                                    <p:anim calcmode="lin" valueType="num">
                                      <p:cBhvr additive="base">
                                        <p:cTn id="8" dur="500" fill="hold"/>
                                        <p:tgtEl>
                                          <p:spTgt spid="79258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92581"/>
                                        </p:tgtEl>
                                        <p:attrNameLst>
                                          <p:attrName>style.visibility</p:attrName>
                                        </p:attrNameLst>
                                      </p:cBhvr>
                                      <p:to>
                                        <p:strVal val="visible"/>
                                      </p:to>
                                    </p:set>
                                    <p:anim calcmode="lin" valueType="num">
                                      <p:cBhvr additive="base">
                                        <p:cTn id="13" dur="500" fill="hold"/>
                                        <p:tgtEl>
                                          <p:spTgt spid="792581"/>
                                        </p:tgtEl>
                                        <p:attrNameLst>
                                          <p:attrName>ppt_x</p:attrName>
                                        </p:attrNameLst>
                                      </p:cBhvr>
                                      <p:tavLst>
                                        <p:tav tm="0">
                                          <p:val>
                                            <p:strVal val="0-#ppt_w/2"/>
                                          </p:val>
                                        </p:tav>
                                        <p:tav tm="100000">
                                          <p:val>
                                            <p:strVal val="#ppt_x"/>
                                          </p:val>
                                        </p:tav>
                                      </p:tavLst>
                                    </p:anim>
                                    <p:anim calcmode="lin" valueType="num">
                                      <p:cBhvr additive="base">
                                        <p:cTn id="14" dur="500" fill="hold"/>
                                        <p:tgtEl>
                                          <p:spTgt spid="79258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92582"/>
                                        </p:tgtEl>
                                        <p:attrNameLst>
                                          <p:attrName>style.visibility</p:attrName>
                                        </p:attrNameLst>
                                      </p:cBhvr>
                                      <p:to>
                                        <p:strVal val="visible"/>
                                      </p:to>
                                    </p:set>
                                    <p:anim calcmode="lin" valueType="num">
                                      <p:cBhvr additive="base">
                                        <p:cTn id="19" dur="500" fill="hold"/>
                                        <p:tgtEl>
                                          <p:spTgt spid="792582"/>
                                        </p:tgtEl>
                                        <p:attrNameLst>
                                          <p:attrName>ppt_x</p:attrName>
                                        </p:attrNameLst>
                                      </p:cBhvr>
                                      <p:tavLst>
                                        <p:tav tm="0">
                                          <p:val>
                                            <p:strVal val="0-#ppt_w/2"/>
                                          </p:val>
                                        </p:tav>
                                        <p:tav tm="100000">
                                          <p:val>
                                            <p:strVal val="#ppt_x"/>
                                          </p:val>
                                        </p:tav>
                                      </p:tavLst>
                                    </p:anim>
                                    <p:anim calcmode="lin" valueType="num">
                                      <p:cBhvr additive="base">
                                        <p:cTn id="20" dur="500" fill="hold"/>
                                        <p:tgtEl>
                                          <p:spTgt spid="79258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92583"/>
                                        </p:tgtEl>
                                        <p:attrNameLst>
                                          <p:attrName>style.visibility</p:attrName>
                                        </p:attrNameLst>
                                      </p:cBhvr>
                                      <p:to>
                                        <p:strVal val="visible"/>
                                      </p:to>
                                    </p:set>
                                    <p:anim calcmode="lin" valueType="num">
                                      <p:cBhvr additive="base">
                                        <p:cTn id="25" dur="500" fill="hold"/>
                                        <p:tgtEl>
                                          <p:spTgt spid="792583"/>
                                        </p:tgtEl>
                                        <p:attrNameLst>
                                          <p:attrName>ppt_x</p:attrName>
                                        </p:attrNameLst>
                                      </p:cBhvr>
                                      <p:tavLst>
                                        <p:tav tm="0">
                                          <p:val>
                                            <p:strVal val="0-#ppt_w/2"/>
                                          </p:val>
                                        </p:tav>
                                        <p:tav tm="100000">
                                          <p:val>
                                            <p:strVal val="#ppt_x"/>
                                          </p:val>
                                        </p:tav>
                                      </p:tavLst>
                                    </p:anim>
                                    <p:anim calcmode="lin" valueType="num">
                                      <p:cBhvr additive="base">
                                        <p:cTn id="26" dur="500" fill="hold"/>
                                        <p:tgtEl>
                                          <p:spTgt spid="7925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2580" grpId="0" autoUpdateAnimBg="0"/>
      <p:bldP spid="792581" grpId="0" autoUpdateAnimBg="0"/>
      <p:bldP spid="792582" grpId="0" autoUpdateAnimBg="0"/>
      <p:bldP spid="792583"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4" name="Rectangle 7"/>
          <p:cNvSpPr>
            <a:spLocks noChangeArrowheads="1"/>
          </p:cNvSpPr>
          <p:nvPr/>
        </p:nvSpPr>
        <p:spPr bwMode="auto">
          <a:xfrm>
            <a:off x="1346272" y="685279"/>
            <a:ext cx="9406742" cy="769441"/>
          </a:xfrm>
          <a:prstGeom prst="rect">
            <a:avLst/>
          </a:prstGeom>
          <a:noFill/>
          <a:ln w="9525">
            <a:noFill/>
            <a:miter lim="800000"/>
            <a:headEnd/>
            <a:tailEnd/>
          </a:ln>
        </p:spPr>
        <p:txBody>
          <a:bodyPr wrap="none">
            <a:spAutoFit/>
          </a:bodyPr>
          <a:lstStyle/>
          <a:p>
            <a:r>
              <a:rPr lang="en-US" sz="4400" b="1" dirty="0">
                <a:solidFill>
                  <a:srgbClr val="0000CC"/>
                </a:solidFill>
              </a:rPr>
              <a:t>Summary: The Newsvendor Model</a:t>
            </a:r>
          </a:p>
        </p:txBody>
      </p:sp>
      <p:sp>
        <p:nvSpPr>
          <p:cNvPr id="788490" name="Text Box 10"/>
          <p:cNvSpPr txBox="1">
            <a:spLocks noChangeArrowheads="1"/>
          </p:cNvSpPr>
          <p:nvPr/>
        </p:nvSpPr>
        <p:spPr bwMode="auto">
          <a:xfrm>
            <a:off x="2511348" y="1828881"/>
            <a:ext cx="4156907" cy="523220"/>
          </a:xfrm>
          <a:prstGeom prst="rect">
            <a:avLst/>
          </a:prstGeom>
          <a:solidFill>
            <a:srgbClr val="FFFF00"/>
          </a:solidFill>
          <a:ln w="9525">
            <a:noFill/>
            <a:miter lim="800000"/>
            <a:headEnd/>
            <a:tailEnd/>
          </a:ln>
        </p:spPr>
        <p:txBody>
          <a:bodyPr wrap="none">
            <a:spAutoFit/>
          </a:bodyPr>
          <a:lstStyle/>
          <a:p>
            <a:r>
              <a:rPr lang="en-US" sz="2800" b="1" dirty="0">
                <a:solidFill>
                  <a:srgbClr val="990000"/>
                </a:solidFill>
              </a:rPr>
              <a:t>Optimal Order Quantity</a:t>
            </a:r>
          </a:p>
        </p:txBody>
      </p:sp>
      <p:graphicFrame>
        <p:nvGraphicFramePr>
          <p:cNvPr id="2" name="Object 1"/>
          <p:cNvGraphicFramePr>
            <a:graphicFrameLocks/>
          </p:cNvGraphicFramePr>
          <p:nvPr>
            <p:extLst>
              <p:ext uri="{D42A27DB-BD31-4B8C-83A1-F6EECF244321}">
                <p14:modId xmlns:p14="http://schemas.microsoft.com/office/powerpoint/2010/main" val="1062269582"/>
              </p:ext>
            </p:extLst>
          </p:nvPr>
        </p:nvGraphicFramePr>
        <p:xfrm>
          <a:off x="764343" y="2275901"/>
          <a:ext cx="2511425" cy="609600"/>
        </p:xfrm>
        <a:graphic>
          <a:graphicData uri="http://schemas.openxmlformats.org/presentationml/2006/ole">
            <mc:AlternateContent xmlns:mc="http://schemas.openxmlformats.org/markup-compatibility/2006">
              <mc:Choice xmlns:v="urn:schemas-microsoft-com:vml" Requires="v">
                <p:oleObj spid="_x0000_s9356" name="Equation" r:id="rId4" imgW="863280" imgH="228600" progId="Equation.3">
                  <p:embed/>
                </p:oleObj>
              </mc:Choice>
              <mc:Fallback>
                <p:oleObj name="Equation" r:id="rId4" imgW="863280" imgH="228600" progId="Equation.3">
                  <p:embed/>
                  <p:pic>
                    <p:nvPicPr>
                      <p:cNvPr id="2" name="Object 1"/>
                      <p:cNvPicPr>
                        <a:picLocks noChangeArrowheads="1"/>
                      </p:cNvPicPr>
                      <p:nvPr/>
                    </p:nvPicPr>
                    <p:blipFill>
                      <a:blip r:embed="rId5"/>
                      <a:srcRect/>
                      <a:stretch>
                        <a:fillRect/>
                      </a:stretch>
                    </p:blipFill>
                    <p:spPr bwMode="auto">
                      <a:xfrm>
                        <a:off x="764343" y="2275901"/>
                        <a:ext cx="2511425" cy="609600"/>
                      </a:xfrm>
                      <a:prstGeom prst="rect">
                        <a:avLst/>
                      </a:prstGeom>
                      <a:solidFill>
                        <a:srgbClr val="FFFF00"/>
                      </a:solidFill>
                      <a:ln>
                        <a:noFill/>
                      </a:ln>
                      <a:effectLst/>
                    </p:spPr>
                  </p:pic>
                </p:oleObj>
              </mc:Fallback>
            </mc:AlternateContent>
          </a:graphicData>
        </a:graphic>
      </p:graphicFrame>
      <p:sp>
        <p:nvSpPr>
          <p:cNvPr id="3" name="TextBox 2"/>
          <p:cNvSpPr txBox="1"/>
          <p:nvPr/>
        </p:nvSpPr>
        <p:spPr>
          <a:xfrm>
            <a:off x="3239255" y="2362281"/>
            <a:ext cx="5479385" cy="523220"/>
          </a:xfrm>
          <a:prstGeom prst="rect">
            <a:avLst/>
          </a:prstGeom>
          <a:solidFill>
            <a:srgbClr val="FFFF00"/>
          </a:solidFill>
        </p:spPr>
        <p:txBody>
          <a:bodyPr wrap="none" rtlCol="0">
            <a:spAutoFit/>
          </a:bodyPr>
          <a:lstStyle/>
          <a:p>
            <a:r>
              <a:rPr lang="en-US" sz="2800" b="1" dirty="0"/>
              <a:t>(</a:t>
            </a:r>
            <a:r>
              <a:rPr lang="en-US" sz="2800" b="1" i="1" dirty="0">
                <a:latin typeface="Symbol" pitchFamily="18" charset="2"/>
              </a:rPr>
              <a:t>m</a:t>
            </a:r>
            <a:r>
              <a:rPr lang="en-US" sz="2800" b="1" dirty="0"/>
              <a:t>, </a:t>
            </a:r>
            <a:r>
              <a:rPr lang="en-US" sz="2800" b="1" i="1" dirty="0">
                <a:latin typeface="Symbol" pitchFamily="18" charset="2"/>
              </a:rPr>
              <a:t>s</a:t>
            </a:r>
            <a:r>
              <a:rPr lang="en-US" sz="2800" b="1" dirty="0"/>
              <a:t>  given or found from data)</a:t>
            </a:r>
          </a:p>
        </p:txBody>
      </p:sp>
      <p:cxnSp>
        <p:nvCxnSpPr>
          <p:cNvPr id="5" name="Straight Arrow Connector 4"/>
          <p:cNvCxnSpPr>
            <a:stCxn id="15" idx="3"/>
          </p:cNvCxnSpPr>
          <p:nvPr/>
        </p:nvCxnSpPr>
        <p:spPr bwMode="auto">
          <a:xfrm flipH="1">
            <a:off x="800855" y="2868065"/>
            <a:ext cx="1667154" cy="2760636"/>
          </a:xfrm>
          <a:prstGeom prst="straightConnector1">
            <a:avLst/>
          </a:prstGeom>
          <a:solidFill>
            <a:schemeClr val="accent1"/>
          </a:solidFill>
          <a:ln w="76200" cap="flat" cmpd="sng" algn="ctr">
            <a:solidFill>
              <a:srgbClr val="990099"/>
            </a:solidFill>
            <a:prstDash val="solid"/>
            <a:round/>
            <a:headEnd type="none" w="med" len="med"/>
            <a:tailEnd type="arrow"/>
          </a:ln>
          <a:effectLst/>
        </p:spPr>
      </p:cxnSp>
      <p:cxnSp>
        <p:nvCxnSpPr>
          <p:cNvPr id="18" name="Straight Arrow Connector 17"/>
          <p:cNvCxnSpPr/>
          <p:nvPr/>
        </p:nvCxnSpPr>
        <p:spPr bwMode="auto">
          <a:xfrm>
            <a:off x="2782055" y="2841725"/>
            <a:ext cx="3498667" cy="2939376"/>
          </a:xfrm>
          <a:prstGeom prst="straightConnector1">
            <a:avLst/>
          </a:prstGeom>
          <a:solidFill>
            <a:schemeClr val="accent1"/>
          </a:solidFill>
          <a:ln w="76200" cap="flat" cmpd="sng" algn="ctr">
            <a:solidFill>
              <a:srgbClr val="990099"/>
            </a:solidFill>
            <a:prstDash val="solid"/>
            <a:round/>
            <a:headEnd type="none" w="med" len="med"/>
            <a:tailEnd type="arrow"/>
          </a:ln>
          <a:effectLst/>
        </p:spPr>
      </p:cxnSp>
      <p:sp>
        <p:nvSpPr>
          <p:cNvPr id="24" name="Text Box 10"/>
          <p:cNvSpPr txBox="1">
            <a:spLocks noChangeArrowheads="1"/>
          </p:cNvSpPr>
          <p:nvPr/>
        </p:nvSpPr>
        <p:spPr bwMode="auto">
          <a:xfrm rot="18083939">
            <a:off x="177522" y="3617977"/>
            <a:ext cx="2337499" cy="769441"/>
          </a:xfrm>
          <a:prstGeom prst="rect">
            <a:avLst/>
          </a:prstGeom>
          <a:noFill/>
          <a:ln w="9525">
            <a:noFill/>
            <a:miter lim="800000"/>
            <a:headEnd/>
            <a:tailEnd/>
          </a:ln>
        </p:spPr>
        <p:txBody>
          <a:bodyPr wrap="none">
            <a:spAutoFit/>
          </a:bodyPr>
          <a:lstStyle/>
          <a:p>
            <a:r>
              <a:rPr lang="en-US" sz="2200" b="1" dirty="0">
                <a:solidFill>
                  <a:srgbClr val="00B0F0"/>
                </a:solidFill>
              </a:rPr>
              <a:t>Max. exp. profit,</a:t>
            </a:r>
          </a:p>
          <a:p>
            <a:r>
              <a:rPr lang="en-US" sz="2200" b="1" dirty="0">
                <a:solidFill>
                  <a:srgbClr val="00B0F0"/>
                </a:solidFill>
              </a:rPr>
              <a:t>disregard SL</a:t>
            </a:r>
          </a:p>
        </p:txBody>
      </p:sp>
      <p:sp>
        <p:nvSpPr>
          <p:cNvPr id="27" name="Text Box 10"/>
          <p:cNvSpPr txBox="1">
            <a:spLocks noChangeArrowheads="1"/>
          </p:cNvSpPr>
          <p:nvPr/>
        </p:nvSpPr>
        <p:spPr bwMode="auto">
          <a:xfrm rot="2361026">
            <a:off x="4256697" y="3869204"/>
            <a:ext cx="2020105" cy="769441"/>
          </a:xfrm>
          <a:prstGeom prst="rect">
            <a:avLst/>
          </a:prstGeom>
          <a:noFill/>
          <a:ln w="9525">
            <a:noFill/>
            <a:miter lim="800000"/>
            <a:headEnd/>
            <a:tailEnd/>
          </a:ln>
        </p:spPr>
        <p:txBody>
          <a:bodyPr wrap="none">
            <a:spAutoFit/>
          </a:bodyPr>
          <a:lstStyle/>
          <a:p>
            <a:r>
              <a:rPr lang="en-US" sz="2200" b="1" dirty="0">
                <a:solidFill>
                  <a:srgbClr val="00B0F0"/>
                </a:solidFill>
              </a:rPr>
              <a:t>Max. profit </a:t>
            </a:r>
            <a:r>
              <a:rPr lang="en-US" sz="2200" b="1" dirty="0">
                <a:solidFill>
                  <a:srgbClr val="FF0000"/>
                </a:solidFill>
              </a:rPr>
              <a:t>&amp;</a:t>
            </a:r>
            <a:r>
              <a:rPr lang="en-US" sz="2200" b="1" dirty="0">
                <a:solidFill>
                  <a:srgbClr val="00B0F0"/>
                </a:solidFill>
              </a:rPr>
              <a:t> </a:t>
            </a:r>
          </a:p>
          <a:p>
            <a:r>
              <a:rPr lang="en-US" sz="2200" b="1" dirty="0">
                <a:solidFill>
                  <a:srgbClr val="00B0F0"/>
                </a:solidFill>
              </a:rPr>
              <a:t>ensure </a:t>
            </a:r>
            <a:r>
              <a:rPr lang="en-US" sz="2200" b="1" i="1" dirty="0">
                <a:solidFill>
                  <a:srgbClr val="FF0000"/>
                </a:solidFill>
                <a:latin typeface="Times New Roman" pitchFamily="18" charset="0"/>
                <a:cs typeface="Times New Roman" pitchFamily="18" charset="0"/>
              </a:rPr>
              <a:t>x</a:t>
            </a:r>
            <a:r>
              <a:rPr lang="en-US" sz="2200" b="1" dirty="0">
                <a:solidFill>
                  <a:srgbClr val="FF0000"/>
                </a:solidFill>
              </a:rPr>
              <a:t>%</a:t>
            </a:r>
            <a:r>
              <a:rPr lang="en-US" sz="2200" b="1" dirty="0">
                <a:solidFill>
                  <a:srgbClr val="00B0F0"/>
                </a:solidFill>
              </a:rPr>
              <a:t> SL</a:t>
            </a:r>
          </a:p>
        </p:txBody>
      </p:sp>
      <p:sp>
        <p:nvSpPr>
          <p:cNvPr id="36" name="TextBox 35"/>
          <p:cNvSpPr txBox="1"/>
          <p:nvPr/>
        </p:nvSpPr>
        <p:spPr>
          <a:xfrm>
            <a:off x="5372854" y="5830669"/>
            <a:ext cx="2294218" cy="646331"/>
          </a:xfrm>
          <a:prstGeom prst="rect">
            <a:avLst/>
          </a:prstGeom>
          <a:noFill/>
        </p:spPr>
        <p:txBody>
          <a:bodyPr wrap="none" rtlCol="0">
            <a:spAutoFit/>
          </a:bodyPr>
          <a:lstStyle/>
          <a:p>
            <a:r>
              <a:rPr lang="en-US" sz="1800" b="1" dirty="0">
                <a:solidFill>
                  <a:srgbClr val="009900"/>
                </a:solidFill>
              </a:rPr>
              <a:t>z = NORMSINV(</a:t>
            </a:r>
            <a:r>
              <a:rPr lang="en-US" sz="1800" b="1" dirty="0">
                <a:solidFill>
                  <a:srgbClr val="FF0000"/>
                </a:solidFill>
              </a:rPr>
              <a:t>x%</a:t>
            </a:r>
            <a:r>
              <a:rPr lang="en-US" sz="1800" b="1" dirty="0">
                <a:solidFill>
                  <a:srgbClr val="009900"/>
                </a:solidFill>
              </a:rPr>
              <a:t>)</a:t>
            </a:r>
          </a:p>
          <a:p>
            <a:r>
              <a:rPr lang="en-US" sz="1800" b="1" dirty="0">
                <a:solidFill>
                  <a:srgbClr val="009900"/>
                </a:solidFill>
              </a:rPr>
              <a:t>or use z table</a:t>
            </a:r>
          </a:p>
        </p:txBody>
      </p:sp>
      <p:sp>
        <p:nvSpPr>
          <p:cNvPr id="15" name="Oval 14"/>
          <p:cNvSpPr/>
          <p:nvPr/>
        </p:nvSpPr>
        <p:spPr bwMode="auto">
          <a:xfrm>
            <a:off x="2401054" y="2352101"/>
            <a:ext cx="457200" cy="604491"/>
          </a:xfrm>
          <a:prstGeom prst="ellipse">
            <a:avLst/>
          </a:prstGeom>
          <a:noFill/>
          <a:ln w="57150" cap="flat" cmpd="sng" algn="ctr">
            <a:solidFill>
              <a:srgbClr val="9900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b="1"/>
          </a:p>
        </p:txBody>
      </p:sp>
      <p:sp>
        <p:nvSpPr>
          <p:cNvPr id="4" name="TextBox 3"/>
          <p:cNvSpPr txBox="1"/>
          <p:nvPr/>
        </p:nvSpPr>
        <p:spPr>
          <a:xfrm>
            <a:off x="7010400" y="3586663"/>
            <a:ext cx="4576894" cy="1323439"/>
          </a:xfrm>
          <a:prstGeom prst="rect">
            <a:avLst/>
          </a:prstGeom>
          <a:solidFill>
            <a:schemeClr val="accent1">
              <a:lumMod val="20000"/>
              <a:lumOff val="80000"/>
            </a:schemeClr>
          </a:solidFill>
        </p:spPr>
        <p:txBody>
          <a:bodyPr wrap="none" rtlCol="0">
            <a:spAutoFit/>
          </a:bodyPr>
          <a:lstStyle/>
          <a:p>
            <a:r>
              <a:rPr lang="en-US" sz="2000" b="1" u="sng" dirty="0"/>
              <a:t>Newsvendor Setting</a:t>
            </a:r>
          </a:p>
          <a:p>
            <a:pPr marL="457200" indent="-457200">
              <a:buFont typeface="+mj-lt"/>
              <a:buAutoNum type="arabicPeriod"/>
            </a:pPr>
            <a:r>
              <a:rPr lang="en-US" sz="2000" b="1" dirty="0"/>
              <a:t>Demand is random</a:t>
            </a:r>
          </a:p>
          <a:p>
            <a:pPr marL="457200" indent="-457200">
              <a:buFont typeface="+mj-lt"/>
              <a:buAutoNum type="arabicPeriod"/>
            </a:pPr>
            <a:r>
              <a:rPr lang="en-US" sz="2000" b="1" dirty="0"/>
              <a:t>Order before knowing demand</a:t>
            </a:r>
          </a:p>
          <a:p>
            <a:pPr marL="457200" indent="-457200">
              <a:buFont typeface="+mj-lt"/>
              <a:buAutoNum type="arabicPeriod"/>
            </a:pPr>
            <a:r>
              <a:rPr lang="en-US" sz="2000" b="1" dirty="0"/>
              <a:t>All economic parameters known</a:t>
            </a:r>
          </a:p>
        </p:txBody>
      </p:sp>
      <p:grpSp>
        <p:nvGrpSpPr>
          <p:cNvPr id="13" name="Group 12"/>
          <p:cNvGrpSpPr/>
          <p:nvPr/>
        </p:nvGrpSpPr>
        <p:grpSpPr>
          <a:xfrm>
            <a:off x="141074" y="5562600"/>
            <a:ext cx="2986715" cy="857229"/>
            <a:chOff x="141074" y="5562600"/>
            <a:chExt cx="2986715" cy="857229"/>
          </a:xfrm>
        </p:grpSpPr>
        <p:grpSp>
          <p:nvGrpSpPr>
            <p:cNvPr id="11" name="Group 10"/>
            <p:cNvGrpSpPr/>
            <p:nvPr/>
          </p:nvGrpSpPr>
          <p:grpSpPr>
            <a:xfrm>
              <a:off x="141074" y="5562600"/>
              <a:ext cx="2986715" cy="694067"/>
              <a:chOff x="8159839" y="5459767"/>
              <a:chExt cx="2986715" cy="694067"/>
            </a:xfrm>
          </p:grpSpPr>
          <p:grpSp>
            <p:nvGrpSpPr>
              <p:cNvPr id="9" name="Group 8"/>
              <p:cNvGrpSpPr/>
              <p:nvPr/>
            </p:nvGrpSpPr>
            <p:grpSpPr>
              <a:xfrm>
                <a:off x="9906000" y="5459767"/>
                <a:ext cx="1063112" cy="694067"/>
                <a:chOff x="8990269" y="5410200"/>
                <a:chExt cx="1063112" cy="694067"/>
              </a:xfrm>
            </p:grpSpPr>
            <p:sp>
              <p:nvSpPr>
                <p:cNvPr id="6" name="TextBox 5"/>
                <p:cNvSpPr txBox="1"/>
                <p:nvPr/>
              </p:nvSpPr>
              <p:spPr>
                <a:xfrm>
                  <a:off x="9307644" y="5410200"/>
                  <a:ext cx="445956" cy="369332"/>
                </a:xfrm>
                <a:prstGeom prst="rect">
                  <a:avLst/>
                </a:prstGeom>
                <a:noFill/>
              </p:spPr>
              <p:txBody>
                <a:bodyPr wrap="none" rtlCol="0">
                  <a:spAutoFit/>
                </a:bodyPr>
                <a:lstStyle/>
                <a:p>
                  <a:r>
                    <a:rPr lang="en-US" sz="1800" b="1" dirty="0">
                      <a:solidFill>
                        <a:srgbClr val="009900"/>
                      </a:solidFill>
                    </a:rPr>
                    <a:t>C</a:t>
                  </a:r>
                  <a:r>
                    <a:rPr lang="en-US" sz="1800" b="1" baseline="-25000" dirty="0">
                      <a:solidFill>
                        <a:srgbClr val="009900"/>
                      </a:solidFill>
                    </a:rPr>
                    <a:t>u</a:t>
                  </a:r>
                </a:p>
              </p:txBody>
            </p:sp>
            <p:sp>
              <p:nvSpPr>
                <p:cNvPr id="16" name="TextBox 15"/>
                <p:cNvSpPr txBox="1"/>
                <p:nvPr/>
              </p:nvSpPr>
              <p:spPr>
                <a:xfrm>
                  <a:off x="8990269" y="5734935"/>
                  <a:ext cx="1063112" cy="369332"/>
                </a:xfrm>
                <a:prstGeom prst="rect">
                  <a:avLst/>
                </a:prstGeom>
                <a:noFill/>
              </p:spPr>
              <p:txBody>
                <a:bodyPr wrap="none" rtlCol="0">
                  <a:spAutoFit/>
                </a:bodyPr>
                <a:lstStyle/>
                <a:p>
                  <a:r>
                    <a:rPr lang="en-US" sz="1800" b="1" dirty="0">
                      <a:solidFill>
                        <a:srgbClr val="009900"/>
                      </a:solidFill>
                    </a:rPr>
                    <a:t>Cu + Co</a:t>
                  </a:r>
                </a:p>
              </p:txBody>
            </p:sp>
            <p:cxnSp>
              <p:nvCxnSpPr>
                <p:cNvPr id="8" name="Straight Connector 7"/>
                <p:cNvCxnSpPr/>
                <p:nvPr/>
              </p:nvCxnSpPr>
              <p:spPr>
                <a:xfrm>
                  <a:off x="9066469" y="5779532"/>
                  <a:ext cx="915731" cy="0"/>
                </a:xfrm>
                <a:prstGeom prst="line">
                  <a:avLst/>
                </a:prstGeom>
                <a:ln w="28575">
                  <a:solidFill>
                    <a:srgbClr val="009900"/>
                  </a:solidFill>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8159839" y="5644433"/>
                <a:ext cx="2986715" cy="369332"/>
              </a:xfrm>
              <a:prstGeom prst="rect">
                <a:avLst/>
              </a:prstGeom>
              <a:noFill/>
            </p:spPr>
            <p:txBody>
              <a:bodyPr wrap="none" rtlCol="0">
                <a:spAutoFit/>
              </a:bodyPr>
              <a:lstStyle/>
              <a:p>
                <a:r>
                  <a:rPr lang="en-US" sz="1800" b="1" dirty="0">
                    <a:solidFill>
                      <a:srgbClr val="009900"/>
                    </a:solidFill>
                  </a:rPr>
                  <a:t>z = NORMSINV(                )</a:t>
                </a:r>
              </a:p>
            </p:txBody>
          </p:sp>
        </p:grpSp>
        <p:sp>
          <p:nvSpPr>
            <p:cNvPr id="12" name="TextBox 11"/>
            <p:cNvSpPr txBox="1"/>
            <p:nvPr/>
          </p:nvSpPr>
          <p:spPr>
            <a:xfrm>
              <a:off x="141074" y="6050497"/>
              <a:ext cx="1723613" cy="369332"/>
            </a:xfrm>
            <a:prstGeom prst="rect">
              <a:avLst/>
            </a:prstGeom>
            <a:noFill/>
          </p:spPr>
          <p:txBody>
            <a:bodyPr wrap="none" rtlCol="0">
              <a:spAutoFit/>
            </a:bodyPr>
            <a:lstStyle/>
            <a:p>
              <a:r>
                <a:rPr lang="en-US" sz="1800" b="1" dirty="0">
                  <a:solidFill>
                    <a:srgbClr val="009900"/>
                  </a:solidFill>
                </a:rPr>
                <a:t>or, use z-table</a:t>
              </a:r>
            </a:p>
          </p:txBody>
        </p:sp>
      </p:grpSp>
    </p:spTree>
    <p:extLst>
      <p:ext uri="{BB962C8B-B14F-4D97-AF65-F5344CB8AC3E}">
        <p14:creationId xmlns:p14="http://schemas.microsoft.com/office/powerpoint/2010/main" val="11220012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0-#ppt_w/2"/>
                                          </p:val>
                                        </p:tav>
                                        <p:tav tm="100000">
                                          <p:val>
                                            <p:strVal val="#ppt_x"/>
                                          </p:val>
                                        </p:tav>
                                      </p:tavLst>
                                    </p:anim>
                                    <p:anim calcmode="lin" valueType="num">
                                      <p:cBhvr additive="base">
                                        <p:cTn id="26"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0-#ppt_w/2"/>
                                          </p:val>
                                        </p:tav>
                                        <p:tav tm="100000">
                                          <p:val>
                                            <p:strVal val="#ppt_x"/>
                                          </p:val>
                                        </p:tav>
                                      </p:tavLst>
                                    </p:anim>
                                    <p:anim calcmode="lin" valueType="num">
                                      <p:cBhvr additive="base">
                                        <p:cTn id="3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additive="base">
                                        <p:cTn id="49" dur="500" fill="hold"/>
                                        <p:tgtEl>
                                          <p:spTgt spid="36"/>
                                        </p:tgtEl>
                                        <p:attrNameLst>
                                          <p:attrName>ppt_x</p:attrName>
                                        </p:attrNameLst>
                                      </p:cBhvr>
                                      <p:tavLst>
                                        <p:tav tm="0">
                                          <p:val>
                                            <p:strVal val="0-#ppt_w/2"/>
                                          </p:val>
                                        </p:tav>
                                        <p:tav tm="100000">
                                          <p:val>
                                            <p:strVal val="#ppt_x"/>
                                          </p:val>
                                        </p:tav>
                                      </p:tavLst>
                                    </p:anim>
                                    <p:anim calcmode="lin" valueType="num">
                                      <p:cBhvr additive="base">
                                        <p:cTn id="50"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4" grpId="0"/>
      <p:bldP spid="27" grpId="0"/>
      <p:bldP spid="36" grpId="0"/>
      <p:bldP spid="1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0" y="2971800"/>
            <a:ext cx="2438400" cy="2438400"/>
          </a:xfrm>
          <a:prstGeom prst="rect">
            <a:avLst/>
          </a:prstGeom>
        </p:spPr>
      </p:pic>
      <p:sp>
        <p:nvSpPr>
          <p:cNvPr id="5122" name="Text Box 3"/>
          <p:cNvSpPr txBox="1">
            <a:spLocks noChangeArrowheads="1"/>
          </p:cNvSpPr>
          <p:nvPr/>
        </p:nvSpPr>
        <p:spPr bwMode="auto">
          <a:xfrm>
            <a:off x="4021138" y="685800"/>
            <a:ext cx="4284663" cy="762000"/>
          </a:xfrm>
          <a:prstGeom prst="rect">
            <a:avLst/>
          </a:prstGeom>
          <a:noFill/>
          <a:ln w="9525">
            <a:noFill/>
            <a:miter lim="800000"/>
            <a:headEnd/>
            <a:tailEnd/>
          </a:ln>
        </p:spPr>
        <p:txBody>
          <a:bodyPr wrap="none">
            <a:spAutoFit/>
          </a:bodyPr>
          <a:lstStyle/>
          <a:p>
            <a:r>
              <a:rPr lang="en-US" sz="4400" b="1" dirty="0">
                <a:solidFill>
                  <a:srgbClr val="0000CC"/>
                </a:solidFill>
              </a:rPr>
              <a:t>Lecture Outline</a:t>
            </a:r>
          </a:p>
        </p:txBody>
      </p:sp>
      <p:sp>
        <p:nvSpPr>
          <p:cNvPr id="5123" name="Text Box 4"/>
          <p:cNvSpPr txBox="1">
            <a:spLocks noChangeArrowheads="1"/>
          </p:cNvSpPr>
          <p:nvPr/>
        </p:nvSpPr>
        <p:spPr bwMode="auto">
          <a:xfrm>
            <a:off x="838200" y="1676400"/>
            <a:ext cx="10058400" cy="4947508"/>
          </a:xfrm>
          <a:prstGeom prst="rect">
            <a:avLst/>
          </a:prstGeom>
          <a:noFill/>
          <a:ln w="9525">
            <a:noFill/>
            <a:miter lim="800000"/>
            <a:headEnd/>
            <a:tailEnd/>
          </a:ln>
        </p:spPr>
        <p:txBody>
          <a:bodyPr wrap="square">
            <a:spAutoFit/>
          </a:bodyPr>
          <a:lstStyle/>
          <a:p>
            <a:pPr marL="571500" indent="-571500">
              <a:buFont typeface="Wingdings" panose="05000000000000000000" pitchFamily="2" charset="2"/>
              <a:buChar char="ü"/>
            </a:pPr>
            <a:r>
              <a:rPr lang="en-US" sz="3600" b="1" dirty="0">
                <a:solidFill>
                  <a:schemeClr val="bg1">
                    <a:lumMod val="65000"/>
                  </a:schemeClr>
                </a:solidFill>
              </a:rPr>
              <a:t>Introduction: Couse Logistics &amp; Overview</a:t>
            </a:r>
          </a:p>
          <a:p>
            <a:pPr marL="800100" lvl="1" indent="-342900">
              <a:buFont typeface="Wingdings" panose="05000000000000000000" pitchFamily="2" charset="2"/>
              <a:buChar char="q"/>
            </a:pPr>
            <a:endParaRPr lang="en-US" sz="1050" b="1" dirty="0"/>
          </a:p>
          <a:p>
            <a:pPr marL="571500" indent="-571500">
              <a:buFont typeface="Wingdings" panose="05000000000000000000" pitchFamily="2" charset="2"/>
              <a:buChar char="ü"/>
            </a:pPr>
            <a:r>
              <a:rPr lang="en-US" sz="3600" b="1" dirty="0">
                <a:solidFill>
                  <a:schemeClr val="bg1">
                    <a:lumMod val="65000"/>
                  </a:schemeClr>
                </a:solidFill>
              </a:rPr>
              <a:t>Statistics Overview</a:t>
            </a:r>
          </a:p>
          <a:p>
            <a:pPr marL="914400" lvl="1" indent="-457200">
              <a:buFont typeface="Wingdings" panose="05000000000000000000" pitchFamily="2" charset="2"/>
              <a:buChar char="ü"/>
            </a:pPr>
            <a:r>
              <a:rPr lang="en-US" sz="2800" b="1" dirty="0">
                <a:solidFill>
                  <a:schemeClr val="bg1">
                    <a:lumMod val="65000"/>
                  </a:schemeClr>
                </a:solidFill>
              </a:rPr>
              <a:t>Normal Distribution, Service Level</a:t>
            </a:r>
          </a:p>
          <a:p>
            <a:pPr marL="914400" lvl="1" indent="-457200">
              <a:buFont typeface="Wingdings" panose="05000000000000000000" pitchFamily="2" charset="2"/>
              <a:buChar char="ü"/>
            </a:pPr>
            <a:r>
              <a:rPr lang="en-US" sz="2800" b="1" dirty="0">
                <a:solidFill>
                  <a:schemeClr val="bg1">
                    <a:lumMod val="65000"/>
                  </a:schemeClr>
                </a:solidFill>
              </a:rPr>
              <a:t>In-class Exercise</a:t>
            </a:r>
          </a:p>
          <a:p>
            <a:pPr marL="800100" lvl="1" indent="-342900">
              <a:buFont typeface="Wingdings" panose="05000000000000000000" pitchFamily="2" charset="2"/>
              <a:buChar char="q"/>
            </a:pPr>
            <a:endParaRPr lang="en-US" sz="1050" b="1" dirty="0"/>
          </a:p>
          <a:p>
            <a:pPr marL="571500" indent="-571500">
              <a:buFont typeface="Wingdings" panose="05000000000000000000" pitchFamily="2" charset="2"/>
              <a:buChar char="Ø"/>
            </a:pPr>
            <a:r>
              <a:rPr lang="en-US" sz="3600" b="1" dirty="0">
                <a:solidFill>
                  <a:srgbClr val="009900"/>
                </a:solidFill>
              </a:rPr>
              <a:t>Inventory Management – 1</a:t>
            </a:r>
          </a:p>
          <a:p>
            <a:pPr marL="914400" lvl="1" indent="-457200">
              <a:buFont typeface="Wingdings" panose="05000000000000000000" pitchFamily="2" charset="2"/>
              <a:buChar char="ü"/>
            </a:pPr>
            <a:r>
              <a:rPr lang="en-US" sz="2800" b="1" dirty="0">
                <a:solidFill>
                  <a:schemeClr val="bg1">
                    <a:lumMod val="65000"/>
                  </a:schemeClr>
                </a:solidFill>
              </a:rPr>
              <a:t>The Newsvendor Model</a:t>
            </a:r>
          </a:p>
          <a:p>
            <a:pPr marL="914400" lvl="1" indent="-457200">
              <a:buFont typeface="Wingdings" panose="05000000000000000000" pitchFamily="2" charset="2"/>
              <a:buChar char="Ø"/>
            </a:pPr>
            <a:r>
              <a:rPr lang="en-US" sz="2800" b="1" dirty="0">
                <a:solidFill>
                  <a:srgbClr val="009900"/>
                </a:solidFill>
              </a:rPr>
              <a:t> Applications</a:t>
            </a:r>
          </a:p>
          <a:p>
            <a:pPr marL="800100" lvl="1" indent="-342900">
              <a:buFont typeface="Wingdings" panose="05000000000000000000" pitchFamily="2" charset="2"/>
              <a:buChar char="q"/>
            </a:pPr>
            <a:r>
              <a:rPr lang="en-US" sz="2800" b="1" dirty="0"/>
              <a:t> Other Models (time permitting)</a:t>
            </a:r>
          </a:p>
          <a:p>
            <a:pPr marL="800100" lvl="1" indent="-342900">
              <a:buFont typeface="Wingdings" panose="05000000000000000000" pitchFamily="2" charset="2"/>
              <a:buChar char="q"/>
            </a:pPr>
            <a:endParaRPr lang="en-US" sz="1050" b="1" dirty="0"/>
          </a:p>
          <a:p>
            <a:pPr marL="457200" indent="-457200">
              <a:buFont typeface="Arial" panose="020B0604020202020204" pitchFamily="34" charset="0"/>
              <a:buChar char="•"/>
            </a:pPr>
            <a:r>
              <a:rPr lang="en-US" sz="3600" b="1" dirty="0"/>
              <a:t>Summary</a:t>
            </a:r>
          </a:p>
        </p:txBody>
      </p:sp>
    </p:spTree>
    <p:extLst>
      <p:ext uri="{BB962C8B-B14F-4D97-AF65-F5344CB8AC3E}">
        <p14:creationId xmlns:p14="http://schemas.microsoft.com/office/powerpoint/2010/main" val="17705931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1"/>
          <p:cNvSpPr txBox="1">
            <a:spLocks noChangeArrowheads="1"/>
          </p:cNvSpPr>
          <p:nvPr/>
        </p:nvSpPr>
        <p:spPr bwMode="auto">
          <a:xfrm>
            <a:off x="1905000" y="1219200"/>
            <a:ext cx="7962436" cy="1569660"/>
          </a:xfrm>
          <a:prstGeom prst="rect">
            <a:avLst/>
          </a:prstGeom>
          <a:noFill/>
          <a:ln w="9525">
            <a:noFill/>
            <a:miter lim="800000"/>
            <a:headEnd/>
            <a:tailEnd/>
          </a:ln>
        </p:spPr>
        <p:txBody>
          <a:bodyPr wrap="none">
            <a:spAutoFit/>
          </a:bodyPr>
          <a:lstStyle/>
          <a:p>
            <a:r>
              <a:rPr lang="en-US" sz="4800" b="1" i="1" dirty="0">
                <a:solidFill>
                  <a:srgbClr val="009900"/>
                </a:solidFill>
              </a:rPr>
              <a:t>Applying the newsvendor</a:t>
            </a:r>
          </a:p>
          <a:p>
            <a:r>
              <a:rPr lang="en-US" sz="4800" b="1" i="1" dirty="0">
                <a:solidFill>
                  <a:srgbClr val="009900"/>
                </a:solidFill>
              </a:rPr>
              <a:t>model in practice </a:t>
            </a:r>
            <a:r>
              <a:rPr lang="en-US" sz="4800" b="1" dirty="0">
                <a:solidFill>
                  <a:srgbClr val="009900"/>
                </a:solidFill>
              </a:rPr>
              <a:t>(1 of 2) </a:t>
            </a:r>
            <a:r>
              <a:rPr lang="en-US" sz="4800" b="1" i="1" dirty="0">
                <a:solidFill>
                  <a:srgbClr val="009900"/>
                </a:solidFill>
              </a:rPr>
              <a:t>..</a:t>
            </a:r>
          </a:p>
        </p:txBody>
      </p:sp>
      <p:sp>
        <p:nvSpPr>
          <p:cNvPr id="4" name="TextBox 3"/>
          <p:cNvSpPr txBox="1"/>
          <p:nvPr/>
        </p:nvSpPr>
        <p:spPr>
          <a:xfrm>
            <a:off x="1905001" y="4114800"/>
            <a:ext cx="8142667" cy="1569660"/>
          </a:xfrm>
          <a:prstGeom prst="rect">
            <a:avLst/>
          </a:prstGeom>
          <a:solidFill>
            <a:srgbClr val="FFFF00"/>
          </a:solidFill>
        </p:spPr>
        <p:txBody>
          <a:bodyPr wrap="square" rtlCol="0">
            <a:spAutoFit/>
          </a:bodyPr>
          <a:lstStyle/>
          <a:p>
            <a:r>
              <a:rPr lang="en-US" sz="4800" b="1" u="sng" dirty="0">
                <a:solidFill>
                  <a:srgbClr val="FF0000"/>
                </a:solidFill>
              </a:rPr>
              <a:t>Claim</a:t>
            </a:r>
            <a:r>
              <a:rPr lang="en-US" sz="4800" b="1" dirty="0">
                <a:solidFill>
                  <a:srgbClr val="FF0000"/>
                </a:solidFill>
              </a:rPr>
              <a:t>: </a:t>
            </a:r>
          </a:p>
          <a:p>
            <a:r>
              <a:rPr lang="en-US" sz="4800" b="1" dirty="0">
                <a:solidFill>
                  <a:srgbClr val="FF0000"/>
                </a:solidFill>
              </a:rPr>
              <a:t>It is a newsvendor world!</a:t>
            </a:r>
          </a:p>
        </p:txBody>
      </p:sp>
    </p:spTree>
    <p:extLst>
      <p:ext uri="{BB962C8B-B14F-4D97-AF65-F5344CB8AC3E}">
        <p14:creationId xmlns:p14="http://schemas.microsoft.com/office/powerpoint/2010/main" val="1395156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2108010" y="685800"/>
            <a:ext cx="7526419" cy="2123658"/>
          </a:xfrm>
          <a:prstGeom prst="rect">
            <a:avLst/>
          </a:prstGeom>
          <a:noFill/>
          <a:ln w="9525">
            <a:noFill/>
            <a:miter lim="800000"/>
            <a:headEnd/>
            <a:tailEnd/>
          </a:ln>
        </p:spPr>
        <p:txBody>
          <a:bodyPr wrap="none">
            <a:spAutoFit/>
          </a:bodyPr>
          <a:lstStyle/>
          <a:p>
            <a:r>
              <a:rPr lang="en-US" sz="4400" b="1" dirty="0">
                <a:solidFill>
                  <a:srgbClr val="0000CC"/>
                </a:solidFill>
              </a:rPr>
              <a:t>Many different types of </a:t>
            </a:r>
          </a:p>
          <a:p>
            <a:r>
              <a:rPr lang="en-US" sz="4400" b="1" dirty="0">
                <a:solidFill>
                  <a:srgbClr val="0000CC"/>
                </a:solidFill>
              </a:rPr>
              <a:t>problems can be translated</a:t>
            </a:r>
          </a:p>
          <a:p>
            <a:r>
              <a:rPr lang="en-US" sz="4400" b="1" dirty="0">
                <a:solidFill>
                  <a:srgbClr val="0000CC"/>
                </a:solidFill>
              </a:rPr>
              <a:t>into newsvendor by</a:t>
            </a:r>
          </a:p>
        </p:txBody>
      </p:sp>
      <p:sp>
        <p:nvSpPr>
          <p:cNvPr id="1166339" name="Text Box 3"/>
          <p:cNvSpPr txBox="1">
            <a:spLocks noChangeArrowheads="1"/>
          </p:cNvSpPr>
          <p:nvPr/>
        </p:nvSpPr>
        <p:spPr bwMode="auto">
          <a:xfrm>
            <a:off x="2209799" y="3124200"/>
            <a:ext cx="7194598" cy="1938992"/>
          </a:xfrm>
          <a:prstGeom prst="rect">
            <a:avLst/>
          </a:prstGeom>
          <a:noFill/>
          <a:ln w="9525">
            <a:noFill/>
            <a:miter lim="800000"/>
            <a:headEnd/>
            <a:tailEnd/>
          </a:ln>
        </p:spPr>
        <p:txBody>
          <a:bodyPr wrap="none">
            <a:spAutoFit/>
          </a:bodyPr>
          <a:lstStyle/>
          <a:p>
            <a:r>
              <a:rPr lang="en-US" sz="6000" b="1" i="1" u="sng" dirty="0">
                <a:solidFill>
                  <a:srgbClr val="FF0000"/>
                </a:solidFill>
              </a:rPr>
              <a:t>cleverly computing</a:t>
            </a:r>
          </a:p>
          <a:p>
            <a:r>
              <a:rPr lang="en-US" sz="6000" b="1" i="1" u="sng" dirty="0">
                <a:solidFill>
                  <a:srgbClr val="FF0000"/>
                </a:solidFill>
              </a:rPr>
              <a:t>Cu &amp; Co</a:t>
            </a:r>
          </a:p>
        </p:txBody>
      </p:sp>
    </p:spTree>
    <p:extLst>
      <p:ext uri="{BB962C8B-B14F-4D97-AF65-F5344CB8AC3E}">
        <p14:creationId xmlns:p14="http://schemas.microsoft.com/office/powerpoint/2010/main" val="34122953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4"/>
          <p:cNvSpPr txBox="1">
            <a:spLocks noChangeArrowheads="1"/>
          </p:cNvSpPr>
          <p:nvPr/>
        </p:nvSpPr>
        <p:spPr bwMode="auto">
          <a:xfrm>
            <a:off x="609600" y="1726529"/>
            <a:ext cx="9753600" cy="1815882"/>
          </a:xfrm>
          <a:prstGeom prst="rect">
            <a:avLst/>
          </a:prstGeom>
          <a:noFill/>
          <a:ln w="9525">
            <a:noFill/>
            <a:miter lim="800000"/>
            <a:headEnd/>
            <a:tailEnd/>
          </a:ln>
        </p:spPr>
        <p:txBody>
          <a:bodyPr wrap="square">
            <a:spAutoFit/>
          </a:bodyPr>
          <a:lstStyle/>
          <a:p>
            <a:pPr>
              <a:buFont typeface="Arial" pitchFamily="34" charset="0"/>
              <a:buChar char="•"/>
              <a:defRPr/>
            </a:pPr>
            <a:r>
              <a:rPr lang="en-US" sz="3200" b="1" dirty="0">
                <a:solidFill>
                  <a:schemeClr val="accent5">
                    <a:lumMod val="50000"/>
                  </a:schemeClr>
                </a:solidFill>
              </a:rPr>
              <a:t>  Who/what is the newsvendor?</a:t>
            </a:r>
          </a:p>
          <a:p>
            <a:pPr>
              <a:buFont typeface="Arial" pitchFamily="34" charset="0"/>
              <a:buChar char="•"/>
              <a:defRPr/>
            </a:pPr>
            <a:endParaRPr lang="en-US" sz="800" b="1" dirty="0">
              <a:solidFill>
                <a:schemeClr val="accent5">
                  <a:lumMod val="50000"/>
                </a:schemeClr>
              </a:solidFill>
            </a:endParaRPr>
          </a:p>
          <a:p>
            <a:pPr>
              <a:buFont typeface="Arial" pitchFamily="34" charset="0"/>
              <a:buChar char="•"/>
              <a:defRPr/>
            </a:pPr>
            <a:r>
              <a:rPr lang="en-US" sz="3200" b="1" dirty="0">
                <a:solidFill>
                  <a:schemeClr val="accent5">
                    <a:lumMod val="50000"/>
                  </a:schemeClr>
                </a:solidFill>
              </a:rPr>
              <a:t>  What is the loss for unit shortage ?</a:t>
            </a:r>
          </a:p>
          <a:p>
            <a:pPr marL="1028700" lvl="1" indent="-571500">
              <a:buFont typeface="Wingdings" pitchFamily="2" charset="2"/>
              <a:buChar char="q"/>
              <a:defRPr/>
            </a:pPr>
            <a:endParaRPr lang="en-US" sz="800" b="1" dirty="0">
              <a:solidFill>
                <a:schemeClr val="accent5">
                  <a:lumMod val="50000"/>
                </a:schemeClr>
              </a:solidFill>
            </a:endParaRPr>
          </a:p>
          <a:p>
            <a:pPr>
              <a:buFont typeface="Arial" pitchFamily="34" charset="0"/>
              <a:buChar char="•"/>
              <a:defRPr/>
            </a:pPr>
            <a:r>
              <a:rPr lang="en-US" sz="3200" b="1" dirty="0">
                <a:solidFill>
                  <a:schemeClr val="accent5">
                    <a:lumMod val="50000"/>
                  </a:schemeClr>
                </a:solidFill>
              </a:rPr>
              <a:t>  What is the loss for unit excess?</a:t>
            </a:r>
            <a:endParaRPr lang="en-US" sz="3200" b="1" dirty="0">
              <a:solidFill>
                <a:schemeClr val="accent5">
                  <a:lumMod val="50000"/>
                </a:schemeClr>
              </a:solidFill>
              <a:latin typeface="+mj-lt"/>
            </a:endParaRPr>
          </a:p>
        </p:txBody>
      </p:sp>
      <p:sp>
        <p:nvSpPr>
          <p:cNvPr id="7" name="Text Box 4"/>
          <p:cNvSpPr txBox="1">
            <a:spLocks noChangeArrowheads="1"/>
          </p:cNvSpPr>
          <p:nvPr/>
        </p:nvSpPr>
        <p:spPr bwMode="auto">
          <a:xfrm>
            <a:off x="1066800" y="4218057"/>
            <a:ext cx="7141699" cy="584775"/>
          </a:xfrm>
          <a:prstGeom prst="rect">
            <a:avLst/>
          </a:prstGeom>
          <a:noFill/>
          <a:ln w="9525">
            <a:noFill/>
            <a:miter lim="800000"/>
            <a:headEnd/>
            <a:tailEnd/>
          </a:ln>
        </p:spPr>
        <p:txBody>
          <a:bodyPr wrap="none">
            <a:spAutoFit/>
          </a:bodyPr>
          <a:lstStyle/>
          <a:p>
            <a:pPr>
              <a:buFont typeface="Arial" pitchFamily="34" charset="0"/>
              <a:buChar char="•"/>
              <a:defRPr/>
            </a:pPr>
            <a:r>
              <a:rPr lang="en-US" sz="3200" b="1" dirty="0">
                <a:solidFill>
                  <a:srgbClr val="009900"/>
                </a:solidFill>
              </a:rPr>
              <a:t>  Newspaper: </a:t>
            </a:r>
            <a:r>
              <a:rPr lang="en-US" sz="2800" b="1" dirty="0">
                <a:solidFill>
                  <a:srgbClr val="00B0F0"/>
                </a:solidFill>
              </a:rPr>
              <a:t>p =$1, c =$0.50, s =$0.05</a:t>
            </a:r>
            <a:endParaRPr lang="en-US" sz="3600" b="1" dirty="0">
              <a:solidFill>
                <a:srgbClr val="00B0F0"/>
              </a:solidFill>
              <a:latin typeface="+mj-lt"/>
            </a:endParaRPr>
          </a:p>
        </p:txBody>
      </p:sp>
      <p:sp>
        <p:nvSpPr>
          <p:cNvPr id="8" name="Text Box 4"/>
          <p:cNvSpPr txBox="1">
            <a:spLocks noChangeArrowheads="1"/>
          </p:cNvSpPr>
          <p:nvPr/>
        </p:nvSpPr>
        <p:spPr bwMode="auto">
          <a:xfrm>
            <a:off x="762000" y="3597510"/>
            <a:ext cx="2098651" cy="584775"/>
          </a:xfrm>
          <a:prstGeom prst="rect">
            <a:avLst/>
          </a:prstGeom>
          <a:noFill/>
          <a:ln w="9525">
            <a:noFill/>
            <a:miter lim="800000"/>
            <a:headEnd/>
            <a:tailEnd/>
          </a:ln>
        </p:spPr>
        <p:txBody>
          <a:bodyPr wrap="none">
            <a:spAutoFit/>
          </a:bodyPr>
          <a:lstStyle/>
          <a:p>
            <a:pPr>
              <a:defRPr/>
            </a:pPr>
            <a:r>
              <a:rPr lang="en-US" sz="3200" b="1" u="sng" dirty="0">
                <a:solidFill>
                  <a:srgbClr val="FF0000"/>
                </a:solidFill>
              </a:rPr>
              <a:t>Examples</a:t>
            </a:r>
          </a:p>
        </p:txBody>
      </p:sp>
      <p:sp>
        <p:nvSpPr>
          <p:cNvPr id="11" name="Text Box 4"/>
          <p:cNvSpPr txBox="1">
            <a:spLocks noChangeArrowheads="1"/>
          </p:cNvSpPr>
          <p:nvPr/>
        </p:nvSpPr>
        <p:spPr bwMode="auto">
          <a:xfrm>
            <a:off x="1081939" y="4900160"/>
            <a:ext cx="9494074" cy="584775"/>
          </a:xfrm>
          <a:prstGeom prst="rect">
            <a:avLst/>
          </a:prstGeom>
          <a:noFill/>
          <a:ln w="9525">
            <a:noFill/>
            <a:miter lim="800000"/>
            <a:headEnd/>
            <a:tailEnd/>
          </a:ln>
        </p:spPr>
        <p:txBody>
          <a:bodyPr wrap="none">
            <a:spAutoFit/>
          </a:bodyPr>
          <a:lstStyle/>
          <a:p>
            <a:pPr>
              <a:buFont typeface="Arial" pitchFamily="34" charset="0"/>
              <a:buChar char="•"/>
              <a:defRPr/>
            </a:pPr>
            <a:r>
              <a:rPr lang="en-US" sz="3200" b="1" dirty="0">
                <a:solidFill>
                  <a:srgbClr val="009900"/>
                </a:solidFill>
              </a:rPr>
              <a:t>  Apparel: </a:t>
            </a:r>
            <a:r>
              <a:rPr lang="en-US" sz="2800" b="1" dirty="0">
                <a:solidFill>
                  <a:srgbClr val="00B0F0"/>
                </a:solidFill>
              </a:rPr>
              <a:t>p =$1, c =$0.50, s =$0, tax benefit t =$0.05 </a:t>
            </a:r>
            <a:endParaRPr lang="en-US" sz="2800" b="1" dirty="0">
              <a:solidFill>
                <a:srgbClr val="00B0F0"/>
              </a:solidFill>
              <a:latin typeface="+mj-lt"/>
            </a:endParaRPr>
          </a:p>
        </p:txBody>
      </p:sp>
      <p:sp>
        <p:nvSpPr>
          <p:cNvPr id="12" name="Text Box 4"/>
          <p:cNvSpPr txBox="1">
            <a:spLocks noChangeArrowheads="1"/>
          </p:cNvSpPr>
          <p:nvPr/>
        </p:nvSpPr>
        <p:spPr bwMode="auto">
          <a:xfrm>
            <a:off x="3200400" y="5638800"/>
            <a:ext cx="8001000" cy="830997"/>
          </a:xfrm>
          <a:prstGeom prst="rect">
            <a:avLst/>
          </a:prstGeom>
          <a:noFill/>
          <a:ln w="9525">
            <a:noFill/>
            <a:miter lim="800000"/>
            <a:headEnd/>
            <a:tailEnd/>
          </a:ln>
        </p:spPr>
        <p:txBody>
          <a:bodyPr wrap="square">
            <a:spAutoFit/>
          </a:bodyPr>
          <a:lstStyle/>
          <a:p>
            <a:pPr>
              <a:defRPr/>
            </a:pPr>
            <a:r>
              <a:rPr lang="en-US" b="1" dirty="0">
                <a:solidFill>
                  <a:schemeClr val="accent1">
                    <a:lumMod val="50000"/>
                  </a:schemeClr>
                </a:solidFill>
              </a:rPr>
              <a:t>p =$1, c =$0.50, s =$0.10, t =$0.05, donate 25%, salvage 75% </a:t>
            </a:r>
            <a:endParaRPr lang="en-US" sz="3200" b="1" dirty="0">
              <a:solidFill>
                <a:schemeClr val="accent1">
                  <a:lumMod val="50000"/>
                </a:schemeClr>
              </a:solidFill>
              <a:latin typeface="+mj-lt"/>
            </a:endParaRPr>
          </a:p>
        </p:txBody>
      </p:sp>
      <p:sp>
        <p:nvSpPr>
          <p:cNvPr id="10" name="Text Box 2"/>
          <p:cNvSpPr txBox="1">
            <a:spLocks noChangeArrowheads="1"/>
          </p:cNvSpPr>
          <p:nvPr/>
        </p:nvSpPr>
        <p:spPr bwMode="auto">
          <a:xfrm>
            <a:off x="2971800" y="609601"/>
            <a:ext cx="6139822" cy="769441"/>
          </a:xfrm>
          <a:prstGeom prst="rect">
            <a:avLst/>
          </a:prstGeom>
          <a:noFill/>
          <a:ln w="9525">
            <a:noFill/>
            <a:miter lim="800000"/>
            <a:headEnd/>
            <a:tailEnd/>
          </a:ln>
        </p:spPr>
        <p:txBody>
          <a:bodyPr wrap="none">
            <a:spAutoFit/>
          </a:bodyPr>
          <a:lstStyle/>
          <a:p>
            <a:pPr algn="ctr"/>
            <a:r>
              <a:rPr lang="en-US" sz="4400" b="1" dirty="0">
                <a:solidFill>
                  <a:srgbClr val="0000CC"/>
                </a:solidFill>
              </a:rPr>
              <a:t>Computing Cu and Co</a:t>
            </a:r>
          </a:p>
        </p:txBody>
      </p:sp>
    </p:spTree>
    <p:extLst>
      <p:ext uri="{BB962C8B-B14F-4D97-AF65-F5344CB8AC3E}">
        <p14:creationId xmlns:p14="http://schemas.microsoft.com/office/powerpoint/2010/main" val="230216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0-#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1"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1733550" y="609600"/>
            <a:ext cx="8724900" cy="914400"/>
          </a:xfrm>
          <a:noFill/>
          <a:ln>
            <a:miter lim="800000"/>
            <a:headEnd/>
            <a:tailEnd/>
          </a:ln>
        </p:spPr>
        <p:txBody>
          <a:bodyPr vert="horz" wrap="square" lIns="91440" tIns="45720" rIns="91440" bIns="45720" numCol="1" anchor="t" anchorCtr="0" compatLnSpc="1">
            <a:prstTxWarp prst="textNoShape">
              <a:avLst/>
            </a:prstTxWarp>
          </a:bodyPr>
          <a:lstStyle/>
          <a:p>
            <a:r>
              <a:rPr lang="en-US" b="1" dirty="0">
                <a:solidFill>
                  <a:srgbClr val="0000CC"/>
                </a:solidFill>
                <a:latin typeface="Arial" panose="020B0604020202020204" pitchFamily="34" charset="0"/>
                <a:cs typeface="Arial" panose="020B0604020202020204" pitchFamily="34" charset="0"/>
              </a:rPr>
              <a:t>EX 1: Revenue Mgmt. </a:t>
            </a:r>
          </a:p>
        </p:txBody>
      </p:sp>
      <p:sp>
        <p:nvSpPr>
          <p:cNvPr id="337923" name="Rectangle 3"/>
          <p:cNvSpPr>
            <a:spLocks noGrp="1" noChangeArrowheads="1"/>
          </p:cNvSpPr>
          <p:nvPr>
            <p:ph type="body" idx="1"/>
          </p:nvPr>
        </p:nvSpPr>
        <p:spPr bwMode="auto">
          <a:xfrm>
            <a:off x="441324" y="1711432"/>
            <a:ext cx="11293475" cy="1184275"/>
          </a:xfrm>
          <a:noFill/>
          <a:ln>
            <a:miter lim="800000"/>
            <a:headEnd/>
            <a:tailEnd/>
          </a:ln>
        </p:spPr>
        <p:txBody>
          <a:bodyPr vert="horz" wrap="square" lIns="91440" tIns="45720" rIns="91440" bIns="45720" numCol="1" anchor="t" anchorCtr="0" compatLnSpc="1">
            <a:prstTxWarp prst="textNoShape">
              <a:avLst/>
            </a:prstTxWarp>
          </a:bodyPr>
          <a:lstStyle/>
          <a:p>
            <a:pPr marL="0" indent="0">
              <a:buNone/>
            </a:pPr>
            <a:r>
              <a:rPr lang="en-US" sz="2600" b="1" dirty="0">
                <a:solidFill>
                  <a:srgbClr val="009900"/>
                </a:solidFill>
                <a:latin typeface="Arial" panose="020B0604020202020204" pitchFamily="34" charset="0"/>
                <a:cs typeface="Arial" panose="020B0604020202020204" pitchFamily="34" charset="0"/>
              </a:rPr>
              <a:t>The same unit of capacity (e.g., airline seat) can be used to deliver services to different customer segments (e.g., business and leisure customers) at different prices.</a:t>
            </a:r>
          </a:p>
        </p:txBody>
      </p:sp>
      <p:sp>
        <p:nvSpPr>
          <p:cNvPr id="4" name="TextBox 3"/>
          <p:cNvSpPr txBox="1">
            <a:spLocks noChangeArrowheads="1"/>
          </p:cNvSpPr>
          <p:nvPr/>
        </p:nvSpPr>
        <p:spPr bwMode="auto">
          <a:xfrm>
            <a:off x="3505200" y="6172201"/>
            <a:ext cx="5410200" cy="461665"/>
          </a:xfrm>
          <a:prstGeom prst="rect">
            <a:avLst/>
          </a:prstGeom>
          <a:solidFill>
            <a:srgbClr val="7030A0"/>
          </a:solidFill>
          <a:ln w="9525">
            <a:noFill/>
            <a:miter lim="800000"/>
            <a:headEnd/>
            <a:tailEnd/>
          </a:ln>
        </p:spPr>
        <p:txBody>
          <a:bodyPr wrap="square">
            <a:spAutoFit/>
          </a:bodyPr>
          <a:lstStyle/>
          <a:p>
            <a:pPr algn="ctr"/>
            <a:r>
              <a:rPr lang="en-US" b="1" i="1" dirty="0">
                <a:solidFill>
                  <a:srgbClr val="FFFF00"/>
                </a:solidFill>
                <a:latin typeface="Arial" panose="020B0604020202020204" pitchFamily="34" charset="0"/>
                <a:cs typeface="Arial" panose="020B0604020202020204" pitchFamily="34" charset="0"/>
              </a:rPr>
              <a:t>How many (Q) to sell at high price?</a:t>
            </a:r>
          </a:p>
        </p:txBody>
      </p:sp>
      <p:grpSp>
        <p:nvGrpSpPr>
          <p:cNvPr id="2" name="Group 13"/>
          <p:cNvGrpSpPr/>
          <p:nvPr/>
        </p:nvGrpSpPr>
        <p:grpSpPr>
          <a:xfrm>
            <a:off x="2960688" y="2895601"/>
            <a:ext cx="6411912" cy="874713"/>
            <a:chOff x="1662113" y="4378325"/>
            <a:chExt cx="6411912" cy="874713"/>
          </a:xfrm>
        </p:grpSpPr>
        <p:sp>
          <p:nvSpPr>
            <p:cNvPr id="15" name="Text Box 4"/>
            <p:cNvSpPr txBox="1">
              <a:spLocks noChangeArrowheads="1"/>
            </p:cNvSpPr>
            <p:nvPr/>
          </p:nvSpPr>
          <p:spPr bwMode="auto">
            <a:xfrm>
              <a:off x="1662113" y="4378325"/>
              <a:ext cx="327334" cy="400110"/>
            </a:xfrm>
            <a:prstGeom prst="rect">
              <a:avLst/>
            </a:prstGeom>
            <a:noFill/>
            <a:ln w="9525">
              <a:noFill/>
              <a:miter lim="800000"/>
              <a:headEnd/>
              <a:tailEnd/>
            </a:ln>
            <a:effectLst/>
          </p:spPr>
          <p:txBody>
            <a:bodyPr wrap="none">
              <a:spAutoFit/>
            </a:bodyPr>
            <a:lstStyle/>
            <a:p>
              <a:r>
                <a:rPr lang="en-US" sz="2000" b="1">
                  <a:latin typeface="Arial" panose="020B0604020202020204" pitchFamily="34" charset="0"/>
                  <a:cs typeface="Arial" panose="020B0604020202020204" pitchFamily="34" charset="0"/>
                </a:rPr>
                <a:t>0</a:t>
              </a:r>
            </a:p>
          </p:txBody>
        </p:sp>
        <p:sp>
          <p:nvSpPr>
            <p:cNvPr id="16" name="Text Box 5"/>
            <p:cNvSpPr txBox="1">
              <a:spLocks noChangeArrowheads="1"/>
            </p:cNvSpPr>
            <p:nvPr/>
          </p:nvSpPr>
          <p:spPr bwMode="auto">
            <a:xfrm>
              <a:off x="6550025" y="4433888"/>
              <a:ext cx="1524000" cy="707886"/>
            </a:xfrm>
            <a:prstGeom prst="rect">
              <a:avLst/>
            </a:prstGeom>
            <a:noFill/>
            <a:ln w="9525">
              <a:noFill/>
              <a:miter lim="800000"/>
              <a:headEnd/>
              <a:tailEnd/>
            </a:ln>
            <a:effectLst/>
          </p:spPr>
          <p:txBody>
            <a:bodyPr wrap="square">
              <a:spAutoFit/>
            </a:bodyPr>
            <a:lstStyle/>
            <a:p>
              <a:r>
                <a:rPr lang="en-US" sz="2000" b="1" dirty="0">
                  <a:latin typeface="Arial" panose="020B0604020202020204" pitchFamily="34" charset="0"/>
                  <a:cs typeface="Arial" panose="020B0604020202020204" pitchFamily="34" charset="0"/>
                </a:rPr>
                <a:t>K (capacity)</a:t>
              </a:r>
            </a:p>
          </p:txBody>
        </p:sp>
        <p:sp>
          <p:nvSpPr>
            <p:cNvPr id="17" name="Rectangle 6"/>
            <p:cNvSpPr>
              <a:spLocks noChangeArrowheads="1"/>
            </p:cNvSpPr>
            <p:nvPr/>
          </p:nvSpPr>
          <p:spPr bwMode="auto">
            <a:xfrm>
              <a:off x="1847850" y="4795838"/>
              <a:ext cx="3124200" cy="457200"/>
            </a:xfrm>
            <a:prstGeom prst="rect">
              <a:avLst/>
            </a:prstGeom>
            <a:solidFill>
              <a:srgbClr val="C0C0C0"/>
            </a:solidFill>
            <a:ln w="9525">
              <a:solidFill>
                <a:schemeClr val="tx1"/>
              </a:solidFill>
              <a:miter lim="800000"/>
              <a:headEnd/>
              <a:tailEnd/>
            </a:ln>
            <a:effectLst/>
          </p:spPr>
          <p:txBody>
            <a:bodyPr wrap="none" anchor="ctr"/>
            <a:lstStyle/>
            <a:p>
              <a:endParaRPr lang="en-US" sz="2800" b="1">
                <a:latin typeface="Arial" panose="020B0604020202020204" pitchFamily="34" charset="0"/>
                <a:cs typeface="Arial" panose="020B0604020202020204" pitchFamily="34" charset="0"/>
              </a:endParaRPr>
            </a:p>
          </p:txBody>
        </p:sp>
        <p:sp>
          <p:nvSpPr>
            <p:cNvPr id="18" name="Rectangle 7"/>
            <p:cNvSpPr>
              <a:spLocks noChangeArrowheads="1"/>
            </p:cNvSpPr>
            <p:nvPr/>
          </p:nvSpPr>
          <p:spPr bwMode="auto">
            <a:xfrm>
              <a:off x="4972050" y="4795838"/>
              <a:ext cx="1600200" cy="457200"/>
            </a:xfrm>
            <a:prstGeom prst="rect">
              <a:avLst/>
            </a:prstGeom>
            <a:solidFill>
              <a:srgbClr val="FFFFFF"/>
            </a:solidFill>
            <a:ln w="9525">
              <a:solidFill>
                <a:schemeClr val="tx1"/>
              </a:solidFill>
              <a:miter lim="800000"/>
              <a:headEnd/>
              <a:tailEnd/>
            </a:ln>
            <a:effectLst/>
          </p:spPr>
          <p:txBody>
            <a:bodyPr wrap="none" anchor="ctr"/>
            <a:lstStyle/>
            <a:p>
              <a:endParaRPr lang="en-US" sz="2800" b="1">
                <a:latin typeface="Arial" panose="020B0604020202020204" pitchFamily="34" charset="0"/>
                <a:cs typeface="Arial" panose="020B0604020202020204" pitchFamily="34" charset="0"/>
              </a:endParaRPr>
            </a:p>
          </p:txBody>
        </p:sp>
      </p:grpSp>
      <p:sp>
        <p:nvSpPr>
          <p:cNvPr id="19" name="AutoShape 8"/>
          <p:cNvSpPr>
            <a:spLocks/>
          </p:cNvSpPr>
          <p:nvPr/>
        </p:nvSpPr>
        <p:spPr bwMode="auto">
          <a:xfrm rot="-5400000">
            <a:off x="4518025" y="2551113"/>
            <a:ext cx="304800" cy="3048000"/>
          </a:xfrm>
          <a:prstGeom prst="leftBrace">
            <a:avLst>
              <a:gd name="adj1" fmla="val 83333"/>
              <a:gd name="adj2" fmla="val 50000"/>
            </a:avLst>
          </a:prstGeom>
          <a:noFill/>
          <a:ln w="28575">
            <a:solidFill>
              <a:srgbClr val="FF0000"/>
            </a:solidFill>
            <a:round/>
            <a:headEnd/>
            <a:tailEnd/>
          </a:ln>
          <a:effectLst/>
        </p:spPr>
        <p:txBody>
          <a:bodyPr wrap="none" anchor="ctr"/>
          <a:lstStyle/>
          <a:p>
            <a:endParaRPr lang="en-US" sz="2800" b="1">
              <a:latin typeface="Arial" panose="020B0604020202020204" pitchFamily="34" charset="0"/>
              <a:cs typeface="Arial" panose="020B0604020202020204" pitchFamily="34" charset="0"/>
            </a:endParaRPr>
          </a:p>
        </p:txBody>
      </p:sp>
      <p:sp>
        <p:nvSpPr>
          <p:cNvPr id="20" name="AutoShape 9"/>
          <p:cNvSpPr>
            <a:spLocks/>
          </p:cNvSpPr>
          <p:nvPr/>
        </p:nvSpPr>
        <p:spPr bwMode="auto">
          <a:xfrm rot="-5400000">
            <a:off x="6918325" y="3275013"/>
            <a:ext cx="304800" cy="1600200"/>
          </a:xfrm>
          <a:prstGeom prst="leftBrace">
            <a:avLst>
              <a:gd name="adj1" fmla="val 43750"/>
              <a:gd name="adj2" fmla="val 50000"/>
            </a:avLst>
          </a:prstGeom>
          <a:noFill/>
          <a:ln w="28575">
            <a:solidFill>
              <a:srgbClr val="009900"/>
            </a:solidFill>
            <a:round/>
            <a:headEnd/>
            <a:tailEnd/>
          </a:ln>
          <a:effectLst/>
        </p:spPr>
        <p:txBody>
          <a:bodyPr wrap="none" anchor="ctr"/>
          <a:lstStyle/>
          <a:p>
            <a:endParaRPr lang="en-US" sz="2800" b="1">
              <a:latin typeface="Arial" panose="020B0604020202020204" pitchFamily="34" charset="0"/>
              <a:cs typeface="Arial" panose="020B0604020202020204" pitchFamily="34" charset="0"/>
            </a:endParaRPr>
          </a:p>
        </p:txBody>
      </p:sp>
      <p:sp>
        <p:nvSpPr>
          <p:cNvPr id="21" name="Text Box 10"/>
          <p:cNvSpPr txBox="1">
            <a:spLocks noChangeArrowheads="1"/>
          </p:cNvSpPr>
          <p:nvPr/>
        </p:nvSpPr>
        <p:spPr bwMode="auto">
          <a:xfrm>
            <a:off x="6965951" y="4248150"/>
            <a:ext cx="3155031" cy="707886"/>
          </a:xfrm>
          <a:prstGeom prst="rect">
            <a:avLst/>
          </a:prstGeom>
          <a:noFill/>
          <a:ln w="9525">
            <a:noFill/>
            <a:miter lim="800000"/>
            <a:headEnd/>
            <a:tailEnd/>
          </a:ln>
          <a:effectLst/>
        </p:spPr>
        <p:txBody>
          <a:bodyPr wrap="none">
            <a:spAutoFit/>
          </a:bodyPr>
          <a:lstStyle/>
          <a:p>
            <a:r>
              <a:rPr lang="en-US" sz="2000" b="1" i="1" dirty="0">
                <a:latin typeface="Arial" panose="020B0604020202020204" pitchFamily="34" charset="0"/>
                <a:cs typeface="Arial" panose="020B0604020202020204" pitchFamily="34" charset="0"/>
              </a:rPr>
              <a:t>Q</a:t>
            </a:r>
            <a:r>
              <a:rPr lang="en-US" sz="2000" b="1" dirty="0">
                <a:latin typeface="Arial" panose="020B0604020202020204" pitchFamily="34" charset="0"/>
                <a:cs typeface="Arial" panose="020B0604020202020204" pitchFamily="34" charset="0"/>
              </a:rPr>
              <a:t> seats </a:t>
            </a:r>
            <a:r>
              <a:rPr lang="en-US" sz="2000" b="1" i="1" u="sng" dirty="0">
                <a:solidFill>
                  <a:srgbClr val="009900"/>
                </a:solidFill>
                <a:latin typeface="Arial" panose="020B0604020202020204" pitchFamily="34" charset="0"/>
                <a:cs typeface="Arial" panose="020B0604020202020204" pitchFamily="34" charset="0"/>
              </a:rPr>
              <a:t>protected</a:t>
            </a:r>
            <a:r>
              <a:rPr lang="en-US" sz="2000" b="1" dirty="0">
                <a:latin typeface="Arial" panose="020B0604020202020204" pitchFamily="34" charset="0"/>
                <a:cs typeface="Arial" panose="020B0604020202020204" pitchFamily="34" charset="0"/>
              </a:rPr>
              <a:t> for</a:t>
            </a:r>
          </a:p>
          <a:p>
            <a:r>
              <a:rPr lang="en-US" sz="2000" b="1" dirty="0">
                <a:latin typeface="Arial" panose="020B0604020202020204" pitchFamily="34" charset="0"/>
                <a:cs typeface="Arial" panose="020B0604020202020204" pitchFamily="34" charset="0"/>
              </a:rPr>
              <a:t>high fare customers (p</a:t>
            </a:r>
            <a:r>
              <a:rPr lang="en-US" sz="2000" b="1" baseline="-25000" dirty="0">
                <a:latin typeface="Arial" panose="020B0604020202020204" pitchFamily="34" charset="0"/>
                <a:cs typeface="Arial" panose="020B0604020202020204" pitchFamily="34" charset="0"/>
              </a:rPr>
              <a:t>H</a:t>
            </a:r>
            <a:r>
              <a:rPr lang="en-US" sz="2000" b="1" dirty="0">
                <a:latin typeface="Arial" panose="020B0604020202020204" pitchFamily="34" charset="0"/>
                <a:cs typeface="Arial" panose="020B0604020202020204" pitchFamily="34" charset="0"/>
              </a:rPr>
              <a:t>)</a:t>
            </a:r>
          </a:p>
        </p:txBody>
      </p:sp>
      <p:sp>
        <p:nvSpPr>
          <p:cNvPr id="22" name="Text Box 11"/>
          <p:cNvSpPr txBox="1">
            <a:spLocks noChangeArrowheads="1"/>
          </p:cNvSpPr>
          <p:nvPr/>
        </p:nvSpPr>
        <p:spPr bwMode="auto">
          <a:xfrm>
            <a:off x="2819400" y="4259263"/>
            <a:ext cx="3643946" cy="707886"/>
          </a:xfrm>
          <a:prstGeom prst="rect">
            <a:avLst/>
          </a:prstGeom>
          <a:noFill/>
          <a:ln w="9525">
            <a:noFill/>
            <a:miter lim="800000"/>
            <a:headEnd/>
            <a:tailEnd/>
          </a:ln>
          <a:effectLst/>
        </p:spPr>
        <p:txBody>
          <a:bodyPr wrap="none">
            <a:spAutoFit/>
          </a:bodyPr>
          <a:lstStyle/>
          <a:p>
            <a:r>
              <a:rPr lang="en-US" sz="2000" b="1" dirty="0">
                <a:latin typeface="Arial" panose="020B0604020202020204" pitchFamily="34" charset="0"/>
                <a:cs typeface="Arial" panose="020B0604020202020204" pitchFamily="34" charset="0"/>
              </a:rPr>
              <a:t>Sell no more than the low </a:t>
            </a:r>
          </a:p>
          <a:p>
            <a:r>
              <a:rPr lang="en-US" sz="2000" b="1" dirty="0">
                <a:latin typeface="Arial" panose="020B0604020202020204" pitchFamily="34" charset="0"/>
                <a:cs typeface="Arial" panose="020B0604020202020204" pitchFamily="34" charset="0"/>
              </a:rPr>
              <a:t>Fare (</a:t>
            </a:r>
            <a:r>
              <a:rPr lang="en-US" sz="2000" b="1" dirty="0" err="1">
                <a:latin typeface="Arial" panose="020B0604020202020204" pitchFamily="34" charset="0"/>
                <a:cs typeface="Arial" panose="020B0604020202020204" pitchFamily="34" charset="0"/>
              </a:rPr>
              <a:t>p</a:t>
            </a:r>
            <a:r>
              <a:rPr lang="en-US" sz="2000" b="1" baseline="-25000" dirty="0" err="1">
                <a:latin typeface="Arial" panose="020B0604020202020204" pitchFamily="34" charset="0"/>
                <a:cs typeface="Arial" panose="020B0604020202020204" pitchFamily="34" charset="0"/>
              </a:rPr>
              <a:t>L</a:t>
            </a:r>
            <a:r>
              <a:rPr lang="en-US" sz="2000" b="1" dirty="0">
                <a:latin typeface="Arial" panose="020B0604020202020204" pitchFamily="34" charset="0"/>
                <a:cs typeface="Arial" panose="020B0604020202020204" pitchFamily="34" charset="0"/>
              </a:rPr>
              <a:t>) </a:t>
            </a:r>
            <a:r>
              <a:rPr lang="en-US" sz="2000" b="1" i="1" u="sng" dirty="0">
                <a:solidFill>
                  <a:srgbClr val="FF0000"/>
                </a:solidFill>
                <a:latin typeface="Arial" panose="020B0604020202020204" pitchFamily="34" charset="0"/>
                <a:cs typeface="Arial" panose="020B0604020202020204" pitchFamily="34" charset="0"/>
              </a:rPr>
              <a:t>booking limit</a:t>
            </a:r>
            <a:r>
              <a:rPr lang="en-US" sz="2000" b="1" dirty="0">
                <a:latin typeface="Arial" panose="020B0604020202020204" pitchFamily="34" charset="0"/>
                <a:cs typeface="Arial" panose="020B0604020202020204" pitchFamily="34" charset="0"/>
              </a:rPr>
              <a:t>, K - </a:t>
            </a:r>
            <a:r>
              <a:rPr lang="en-US" sz="2000" b="1" i="1" dirty="0">
                <a:latin typeface="Arial" panose="020B0604020202020204" pitchFamily="34" charset="0"/>
                <a:cs typeface="Arial" panose="020B0604020202020204" pitchFamily="34" charset="0"/>
              </a:rPr>
              <a:t>Q</a:t>
            </a:r>
          </a:p>
        </p:txBody>
      </p:sp>
      <p:sp>
        <p:nvSpPr>
          <p:cNvPr id="23" name="Rectangle 3"/>
          <p:cNvSpPr txBox="1">
            <a:spLocks noChangeArrowheads="1"/>
          </p:cNvSpPr>
          <p:nvPr/>
        </p:nvSpPr>
        <p:spPr bwMode="auto">
          <a:xfrm>
            <a:off x="1828800" y="5105400"/>
            <a:ext cx="2590800" cy="5334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342900" indent="-342900" eaLnBrk="0" hangingPunct="0">
              <a:spcBef>
                <a:spcPct val="20000"/>
              </a:spcBef>
              <a:buFontTx/>
              <a:buChar char="•"/>
              <a:defRPr/>
            </a:pPr>
            <a:r>
              <a:rPr lang="en-US" sz="2800" b="1" kern="0" dirty="0">
                <a:solidFill>
                  <a:srgbClr val="009900"/>
                </a:solidFill>
                <a:latin typeface="Arial" panose="020B0604020202020204" pitchFamily="34" charset="0"/>
                <a:cs typeface="Arial" panose="020B0604020202020204" pitchFamily="34" charset="0"/>
              </a:rPr>
              <a:t>C</a:t>
            </a:r>
            <a:r>
              <a:rPr lang="en-US" sz="2800" b="1" kern="0" baseline="-25000" dirty="0">
                <a:solidFill>
                  <a:srgbClr val="009900"/>
                </a:solidFill>
                <a:latin typeface="Arial" panose="020B0604020202020204" pitchFamily="34" charset="0"/>
                <a:cs typeface="Arial" panose="020B0604020202020204" pitchFamily="34" charset="0"/>
              </a:rPr>
              <a:t>u</a:t>
            </a:r>
            <a:r>
              <a:rPr lang="en-US" sz="2800" b="1" kern="0" dirty="0">
                <a:solidFill>
                  <a:srgbClr val="009900"/>
                </a:solidFill>
                <a:latin typeface="Arial" panose="020B0604020202020204" pitchFamily="34" charset="0"/>
                <a:cs typeface="Arial" panose="020B0604020202020204" pitchFamily="34" charset="0"/>
              </a:rPr>
              <a:t> = p</a:t>
            </a:r>
            <a:r>
              <a:rPr lang="en-US" sz="2800" b="1" kern="0" baseline="-25000" dirty="0">
                <a:solidFill>
                  <a:srgbClr val="009900"/>
                </a:solidFill>
                <a:latin typeface="Arial" panose="020B0604020202020204" pitchFamily="34" charset="0"/>
                <a:cs typeface="Arial" panose="020B0604020202020204" pitchFamily="34" charset="0"/>
              </a:rPr>
              <a:t>H</a:t>
            </a:r>
            <a:r>
              <a:rPr lang="en-US" sz="2800" b="1" kern="0" dirty="0">
                <a:solidFill>
                  <a:srgbClr val="009900"/>
                </a:solidFill>
                <a:latin typeface="Arial" panose="020B0604020202020204" pitchFamily="34" charset="0"/>
                <a:cs typeface="Arial" panose="020B0604020202020204" pitchFamily="34" charset="0"/>
              </a:rPr>
              <a:t> – </a:t>
            </a:r>
            <a:r>
              <a:rPr lang="en-US" sz="2800" b="1" kern="0" dirty="0" err="1">
                <a:solidFill>
                  <a:srgbClr val="009900"/>
                </a:solidFill>
                <a:latin typeface="Arial" panose="020B0604020202020204" pitchFamily="34" charset="0"/>
                <a:cs typeface="Arial" panose="020B0604020202020204" pitchFamily="34" charset="0"/>
              </a:rPr>
              <a:t>p</a:t>
            </a:r>
            <a:r>
              <a:rPr lang="en-US" sz="2800" b="1" kern="0" baseline="-25000" dirty="0" err="1">
                <a:solidFill>
                  <a:srgbClr val="009900"/>
                </a:solidFill>
                <a:latin typeface="Arial" panose="020B0604020202020204" pitchFamily="34" charset="0"/>
                <a:cs typeface="Arial" panose="020B0604020202020204" pitchFamily="34" charset="0"/>
              </a:rPr>
              <a:t>L</a:t>
            </a:r>
            <a:endParaRPr lang="en-US" sz="2800" b="1" kern="0" baseline="-25000" dirty="0">
              <a:solidFill>
                <a:srgbClr val="009900"/>
              </a:solidFill>
              <a:latin typeface="Arial" panose="020B0604020202020204" pitchFamily="34" charset="0"/>
              <a:cs typeface="Arial" panose="020B0604020202020204" pitchFamily="34" charset="0"/>
            </a:endParaRPr>
          </a:p>
        </p:txBody>
      </p:sp>
      <p:sp>
        <p:nvSpPr>
          <p:cNvPr id="24" name="Rectangle 3"/>
          <p:cNvSpPr txBox="1">
            <a:spLocks noChangeArrowheads="1"/>
          </p:cNvSpPr>
          <p:nvPr/>
        </p:nvSpPr>
        <p:spPr bwMode="auto">
          <a:xfrm>
            <a:off x="4267200" y="5105400"/>
            <a:ext cx="2286000" cy="5334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342900" indent="-342900" eaLnBrk="0" hangingPunct="0">
              <a:spcBef>
                <a:spcPct val="20000"/>
              </a:spcBef>
              <a:defRPr/>
            </a:pPr>
            <a:r>
              <a:rPr lang="en-US" sz="2800" b="1" kern="0" dirty="0">
                <a:solidFill>
                  <a:srgbClr val="009900"/>
                </a:solidFill>
                <a:latin typeface="Arial" panose="020B0604020202020204" pitchFamily="34" charset="0"/>
                <a:cs typeface="Arial" panose="020B0604020202020204" pitchFamily="34" charset="0"/>
              </a:rPr>
              <a:t>,  C</a:t>
            </a:r>
            <a:r>
              <a:rPr lang="en-US" sz="2800" b="1" kern="0" baseline="-25000" dirty="0">
                <a:solidFill>
                  <a:srgbClr val="009900"/>
                </a:solidFill>
                <a:latin typeface="Arial" panose="020B0604020202020204" pitchFamily="34" charset="0"/>
                <a:cs typeface="Arial" panose="020B0604020202020204" pitchFamily="34" charset="0"/>
              </a:rPr>
              <a:t>O</a:t>
            </a:r>
            <a:r>
              <a:rPr lang="en-US" sz="2800" b="1" kern="0" dirty="0">
                <a:solidFill>
                  <a:srgbClr val="009900"/>
                </a:solidFill>
                <a:latin typeface="Arial" panose="020B0604020202020204" pitchFamily="34" charset="0"/>
                <a:cs typeface="Arial" panose="020B0604020202020204" pitchFamily="34" charset="0"/>
              </a:rPr>
              <a:t> = </a:t>
            </a:r>
            <a:r>
              <a:rPr lang="en-US" sz="2800" b="1" kern="0" dirty="0" err="1">
                <a:solidFill>
                  <a:srgbClr val="009900"/>
                </a:solidFill>
                <a:latin typeface="Arial" panose="020B0604020202020204" pitchFamily="34" charset="0"/>
                <a:cs typeface="Arial" panose="020B0604020202020204" pitchFamily="34" charset="0"/>
              </a:rPr>
              <a:t>p</a:t>
            </a:r>
            <a:r>
              <a:rPr lang="en-US" sz="2800" b="1" kern="0" baseline="-25000" dirty="0" err="1">
                <a:solidFill>
                  <a:srgbClr val="009900"/>
                </a:solidFill>
                <a:latin typeface="Arial" panose="020B0604020202020204" pitchFamily="34" charset="0"/>
                <a:cs typeface="Arial" panose="020B0604020202020204" pitchFamily="34" charset="0"/>
              </a:rPr>
              <a:t>L</a:t>
            </a:r>
            <a:endParaRPr lang="en-US" sz="2800" b="1" kern="0" baseline="-25000" dirty="0">
              <a:solidFill>
                <a:srgbClr val="009900"/>
              </a:solidFill>
              <a:latin typeface="Arial" panose="020B0604020202020204" pitchFamily="34" charset="0"/>
              <a:cs typeface="Arial" panose="020B0604020202020204" pitchFamily="34" charset="0"/>
            </a:endParaRPr>
          </a:p>
        </p:txBody>
      </p:sp>
      <p:sp>
        <p:nvSpPr>
          <p:cNvPr id="25" name="Oval 24"/>
          <p:cNvSpPr/>
          <p:nvPr/>
        </p:nvSpPr>
        <p:spPr>
          <a:xfrm rot="16200000">
            <a:off x="9448800" y="4191000"/>
            <a:ext cx="2971800" cy="685800"/>
          </a:xfrm>
          <a:prstGeom prst="ellipse">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latin typeface="Arial" panose="020B0604020202020204" pitchFamily="34" charset="0"/>
                <a:cs typeface="Arial" panose="020B0604020202020204" pitchFamily="34" charset="0"/>
              </a:rPr>
              <a:t>Newsvendor!</a:t>
            </a:r>
          </a:p>
        </p:txBody>
      </p:sp>
    </p:spTree>
    <p:extLst>
      <p:ext uri="{BB962C8B-B14F-4D97-AF65-F5344CB8AC3E}">
        <p14:creationId xmlns:p14="http://schemas.microsoft.com/office/powerpoint/2010/main" val="2915465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7923">
                                            <p:txEl>
                                              <p:pRg st="0" end="0"/>
                                            </p:txEl>
                                          </p:spTgt>
                                        </p:tgtEl>
                                        <p:attrNameLst>
                                          <p:attrName>style.visibility</p:attrName>
                                        </p:attrNameLst>
                                      </p:cBhvr>
                                      <p:to>
                                        <p:strVal val="visible"/>
                                      </p:to>
                                    </p:set>
                                    <p:anim calcmode="lin" valueType="num">
                                      <p:cBhvr additive="base">
                                        <p:cTn id="7" dur="500" fill="hold"/>
                                        <p:tgtEl>
                                          <p:spTgt spid="3379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379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amond(in)">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diamond(in)">
                                      <p:cBhvr>
                                        <p:cTn id="18" dur="20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0-#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0-#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0-#ppt_w/2"/>
                                          </p:val>
                                        </p:tav>
                                        <p:tav tm="100000">
                                          <p:val>
                                            <p:strVal val="#ppt_x"/>
                                          </p:val>
                                        </p:tav>
                                      </p:tavLst>
                                    </p:anim>
                                    <p:anim calcmode="lin" valueType="num">
                                      <p:cBhvr additive="base">
                                        <p:cTn id="34" dur="500" fill="hold"/>
                                        <p:tgtEl>
                                          <p:spTgt spid="19"/>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0-#ppt_w/2"/>
                                          </p:val>
                                        </p:tav>
                                        <p:tav tm="100000">
                                          <p:val>
                                            <p:strVal val="#ppt_x"/>
                                          </p:val>
                                        </p:tav>
                                      </p:tavLst>
                                    </p:anim>
                                    <p:anim calcmode="lin" valueType="num">
                                      <p:cBhvr additive="base">
                                        <p:cTn id="3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3">
                                            <p:txEl>
                                              <p:pRg st="0" end="0"/>
                                            </p:txEl>
                                          </p:spTgt>
                                        </p:tgtEl>
                                        <p:attrNameLst>
                                          <p:attrName>style.visibility</p:attrName>
                                        </p:attrNameLst>
                                      </p:cBhvr>
                                      <p:to>
                                        <p:strVal val="visible"/>
                                      </p:to>
                                    </p:set>
                                    <p:anim calcmode="lin" valueType="num">
                                      <p:cBhvr additive="base">
                                        <p:cTn id="43" dur="500" fill="hold"/>
                                        <p:tgtEl>
                                          <p:spTgt spid="23">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4">
                                            <p:txEl>
                                              <p:pRg st="0" end="0"/>
                                            </p:txEl>
                                          </p:spTgt>
                                        </p:tgtEl>
                                        <p:attrNameLst>
                                          <p:attrName>style.visibility</p:attrName>
                                        </p:attrNameLst>
                                      </p:cBhvr>
                                      <p:to>
                                        <p:strVal val="visible"/>
                                      </p:to>
                                    </p:set>
                                    <p:anim calcmode="lin" valueType="num">
                                      <p:cBhvr additive="base">
                                        <p:cTn id="49" dur="500" fill="hold"/>
                                        <p:tgtEl>
                                          <p:spTgt spid="24">
                                            <p:txEl>
                                              <p:pRg st="0" end="0"/>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0-#ppt_w/2"/>
                                          </p:val>
                                        </p:tav>
                                        <p:tav tm="100000">
                                          <p:val>
                                            <p:strVal val="#ppt_x"/>
                                          </p:val>
                                        </p:tav>
                                      </p:tavLst>
                                    </p:anim>
                                    <p:anim calcmode="lin" valueType="num">
                                      <p:cBhvr additive="base">
                                        <p:cTn id="56"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8" presetClass="emph" presetSubtype="0" fill="hold" grpId="1" nodeType="clickEffect">
                                  <p:stCondLst>
                                    <p:cond delay="0"/>
                                  </p:stCondLst>
                                  <p:childTnLst>
                                    <p:animRot by="21600000">
                                      <p:cBhvr>
                                        <p:cTn id="60" dur="2000" fill="hold"/>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23" grpId="0" build="p"/>
      <p:bldP spid="4" grpId="0" animBg="1"/>
      <p:bldP spid="19" grpId="0" animBg="1"/>
      <p:bldP spid="20" grpId="0" animBg="1"/>
      <p:bldP spid="21" grpId="0"/>
      <p:bldP spid="22" grpId="0"/>
      <p:bldP spid="23" grpId="0" build="p"/>
      <p:bldP spid="24" grpId="0" build="p"/>
      <p:bldP spid="25" grpId="0" animBg="1"/>
      <p:bldP spid="25"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3"/>
          <p:cNvSpPr txBox="1">
            <a:spLocks noChangeArrowheads="1"/>
          </p:cNvSpPr>
          <p:nvPr/>
        </p:nvSpPr>
        <p:spPr bwMode="auto">
          <a:xfrm>
            <a:off x="2089837" y="762001"/>
            <a:ext cx="8097088" cy="830997"/>
          </a:xfrm>
          <a:prstGeom prst="rect">
            <a:avLst/>
          </a:prstGeom>
          <a:noFill/>
          <a:ln w="9525">
            <a:noFill/>
            <a:miter lim="800000"/>
            <a:headEnd/>
            <a:tailEnd/>
          </a:ln>
        </p:spPr>
        <p:txBody>
          <a:bodyPr wrap="none">
            <a:spAutoFit/>
          </a:bodyPr>
          <a:lstStyle/>
          <a:p>
            <a:r>
              <a:rPr lang="en-US" sz="4800" b="1" dirty="0">
                <a:solidFill>
                  <a:srgbClr val="0000CC"/>
                </a:solidFill>
              </a:rPr>
              <a:t>EX 2: SCM Capacity Issues</a:t>
            </a:r>
          </a:p>
        </p:txBody>
      </p:sp>
      <p:sp>
        <p:nvSpPr>
          <p:cNvPr id="6" name="TextBox 5"/>
          <p:cNvSpPr txBox="1">
            <a:spLocks noChangeArrowheads="1"/>
          </p:cNvSpPr>
          <p:nvPr/>
        </p:nvSpPr>
        <p:spPr bwMode="auto">
          <a:xfrm>
            <a:off x="600818" y="1828800"/>
            <a:ext cx="6649577" cy="584775"/>
          </a:xfrm>
          <a:prstGeom prst="rect">
            <a:avLst/>
          </a:prstGeom>
          <a:noFill/>
          <a:ln w="9525">
            <a:noFill/>
            <a:miter lim="800000"/>
            <a:headEnd/>
            <a:tailEnd/>
          </a:ln>
        </p:spPr>
        <p:txBody>
          <a:bodyPr wrap="none">
            <a:spAutoFit/>
          </a:bodyPr>
          <a:lstStyle/>
          <a:p>
            <a:pPr marL="457200" indent="-457200"/>
            <a:r>
              <a:rPr lang="en-US" sz="3200" b="1" dirty="0">
                <a:solidFill>
                  <a:srgbClr val="009900"/>
                </a:solidFill>
              </a:rPr>
              <a:t>1. Selling Capacity: Bulk vs. Spot</a:t>
            </a:r>
          </a:p>
        </p:txBody>
      </p:sp>
      <p:sp>
        <p:nvSpPr>
          <p:cNvPr id="7" name="TextBox 6"/>
          <p:cNvSpPr txBox="1">
            <a:spLocks noChangeArrowheads="1"/>
          </p:cNvSpPr>
          <p:nvPr/>
        </p:nvSpPr>
        <p:spPr bwMode="auto">
          <a:xfrm>
            <a:off x="981818" y="2363789"/>
            <a:ext cx="9488495" cy="1569660"/>
          </a:xfrm>
          <a:prstGeom prst="rect">
            <a:avLst/>
          </a:prstGeom>
          <a:noFill/>
          <a:ln w="9525">
            <a:noFill/>
            <a:miter lim="800000"/>
            <a:headEnd/>
            <a:tailEnd/>
          </a:ln>
        </p:spPr>
        <p:txBody>
          <a:bodyPr wrap="none">
            <a:spAutoFit/>
          </a:bodyPr>
          <a:lstStyle/>
          <a:p>
            <a:pPr>
              <a:buFont typeface="Wingdings" pitchFamily="2" charset="2"/>
              <a:buChar char="q"/>
            </a:pPr>
            <a:r>
              <a:rPr lang="en-US" b="1" dirty="0">
                <a:solidFill>
                  <a:srgbClr val="C00000"/>
                </a:solidFill>
              </a:rPr>
              <a:t> Example: warehouse space, contract manufacturing capacity</a:t>
            </a:r>
          </a:p>
          <a:p>
            <a:pPr>
              <a:buFont typeface="Wingdings" pitchFamily="2" charset="2"/>
              <a:buChar char="q"/>
            </a:pPr>
            <a:r>
              <a:rPr lang="en-US" b="1" dirty="0">
                <a:solidFill>
                  <a:srgbClr val="C00000"/>
                </a:solidFill>
              </a:rPr>
              <a:t> Discount for reserving early and/or for longer term </a:t>
            </a:r>
            <a:r>
              <a:rPr lang="en-US" b="1" dirty="0">
                <a:solidFill>
                  <a:srgbClr val="00B0F0"/>
                </a:solidFill>
              </a:rPr>
              <a:t>(bulk)</a:t>
            </a:r>
          </a:p>
          <a:p>
            <a:pPr>
              <a:buFont typeface="Wingdings" pitchFamily="2" charset="2"/>
              <a:buChar char="q"/>
            </a:pPr>
            <a:r>
              <a:rPr lang="en-US" b="1" dirty="0">
                <a:solidFill>
                  <a:srgbClr val="C00000"/>
                </a:solidFill>
              </a:rPr>
              <a:t> Spot/short-term capacity is expensive</a:t>
            </a:r>
            <a:endParaRPr lang="en-US" b="1" dirty="0">
              <a:solidFill>
                <a:srgbClr val="00B0F0"/>
              </a:solidFill>
            </a:endParaRPr>
          </a:p>
          <a:p>
            <a:pPr>
              <a:buFont typeface="Wingdings" pitchFamily="2" charset="2"/>
              <a:buChar char="q"/>
            </a:pPr>
            <a:r>
              <a:rPr lang="en-US" b="1" dirty="0">
                <a:solidFill>
                  <a:srgbClr val="C00000"/>
                </a:solidFill>
              </a:rPr>
              <a:t> Problem: how much capacity to </a:t>
            </a:r>
            <a:r>
              <a:rPr lang="en-US" b="1" i="1" u="sng" dirty="0">
                <a:solidFill>
                  <a:srgbClr val="009900"/>
                </a:solidFill>
              </a:rPr>
              <a:t>sell</a:t>
            </a:r>
            <a:r>
              <a:rPr lang="en-US" b="1" dirty="0">
                <a:solidFill>
                  <a:srgbClr val="C00000"/>
                </a:solidFill>
              </a:rPr>
              <a:t> in bulk</a:t>
            </a:r>
          </a:p>
        </p:txBody>
      </p:sp>
      <p:sp>
        <p:nvSpPr>
          <p:cNvPr id="11" name="TextBox 10"/>
          <p:cNvSpPr txBox="1">
            <a:spLocks noChangeArrowheads="1"/>
          </p:cNvSpPr>
          <p:nvPr/>
        </p:nvSpPr>
        <p:spPr bwMode="auto">
          <a:xfrm>
            <a:off x="600818" y="4191000"/>
            <a:ext cx="6694461" cy="584775"/>
          </a:xfrm>
          <a:prstGeom prst="rect">
            <a:avLst/>
          </a:prstGeom>
          <a:noFill/>
          <a:ln w="9525">
            <a:noFill/>
            <a:miter lim="800000"/>
            <a:headEnd/>
            <a:tailEnd/>
          </a:ln>
        </p:spPr>
        <p:txBody>
          <a:bodyPr wrap="none">
            <a:spAutoFit/>
          </a:bodyPr>
          <a:lstStyle/>
          <a:p>
            <a:pPr marL="457200" indent="-457200"/>
            <a:r>
              <a:rPr lang="en-US" sz="3200" b="1" dirty="0">
                <a:solidFill>
                  <a:srgbClr val="990099"/>
                </a:solidFill>
              </a:rPr>
              <a:t>2. Buying Capacity: Bulk vs. Spot</a:t>
            </a:r>
          </a:p>
        </p:txBody>
      </p:sp>
      <p:sp>
        <p:nvSpPr>
          <p:cNvPr id="12" name="TextBox 11"/>
          <p:cNvSpPr txBox="1">
            <a:spLocks noChangeArrowheads="1"/>
          </p:cNvSpPr>
          <p:nvPr/>
        </p:nvSpPr>
        <p:spPr bwMode="auto">
          <a:xfrm>
            <a:off x="1134219" y="4725988"/>
            <a:ext cx="7843814" cy="1938992"/>
          </a:xfrm>
          <a:prstGeom prst="rect">
            <a:avLst/>
          </a:prstGeom>
          <a:noFill/>
          <a:ln w="9525">
            <a:noFill/>
            <a:miter lim="800000"/>
            <a:headEnd/>
            <a:tailEnd/>
          </a:ln>
        </p:spPr>
        <p:txBody>
          <a:bodyPr wrap="none">
            <a:spAutoFit/>
          </a:bodyPr>
          <a:lstStyle/>
          <a:p>
            <a:pPr>
              <a:buFont typeface="Wingdings" pitchFamily="2" charset="2"/>
              <a:buChar char="q"/>
            </a:pPr>
            <a:r>
              <a:rPr lang="en-US" b="1" dirty="0"/>
              <a:t> Example: buying contract manufacturing capacity</a:t>
            </a:r>
          </a:p>
          <a:p>
            <a:pPr>
              <a:buFont typeface="Wingdings" pitchFamily="2" charset="2"/>
              <a:buChar char="q"/>
            </a:pPr>
            <a:r>
              <a:rPr lang="en-US" b="1" dirty="0"/>
              <a:t> Discount for reserving early </a:t>
            </a:r>
            <a:r>
              <a:rPr lang="en-US" b="1" dirty="0">
                <a:solidFill>
                  <a:srgbClr val="00B0F0"/>
                </a:solidFill>
              </a:rPr>
              <a:t>(bulk)</a:t>
            </a:r>
          </a:p>
          <a:p>
            <a:pPr>
              <a:buFont typeface="Wingdings" pitchFamily="2" charset="2"/>
              <a:buChar char="q"/>
            </a:pPr>
            <a:r>
              <a:rPr lang="en-US" b="1" dirty="0"/>
              <a:t> Spot capacity is expensive</a:t>
            </a:r>
            <a:endParaRPr lang="en-US" b="1" dirty="0">
              <a:solidFill>
                <a:srgbClr val="00B0F0"/>
              </a:solidFill>
            </a:endParaRPr>
          </a:p>
          <a:p>
            <a:pPr>
              <a:buFont typeface="Wingdings" pitchFamily="2" charset="2"/>
              <a:buChar char="q"/>
            </a:pPr>
            <a:r>
              <a:rPr lang="en-US" b="1" dirty="0"/>
              <a:t> Problem: how much capacity to </a:t>
            </a:r>
            <a:r>
              <a:rPr lang="en-US" b="1" i="1" u="sng" dirty="0">
                <a:solidFill>
                  <a:srgbClr val="990099"/>
                </a:solidFill>
              </a:rPr>
              <a:t>buy</a:t>
            </a:r>
            <a:r>
              <a:rPr lang="en-US" b="1" dirty="0">
                <a:solidFill>
                  <a:srgbClr val="C00000"/>
                </a:solidFill>
              </a:rPr>
              <a:t> </a:t>
            </a:r>
            <a:r>
              <a:rPr lang="en-US" b="1" dirty="0"/>
              <a:t>in bulk</a:t>
            </a:r>
          </a:p>
          <a:p>
            <a:pPr>
              <a:buFont typeface="Wingdings" pitchFamily="2" charset="2"/>
              <a:buChar char="q"/>
            </a:pPr>
            <a:r>
              <a:rPr lang="en-US" b="1" dirty="0"/>
              <a:t> Sellers also offer </a:t>
            </a:r>
            <a:r>
              <a:rPr lang="en-US" b="1" i="1" dirty="0">
                <a:solidFill>
                  <a:srgbClr val="00B0F0"/>
                </a:solidFill>
              </a:rPr>
              <a:t>options</a:t>
            </a:r>
            <a:r>
              <a:rPr lang="en-US" b="1" dirty="0">
                <a:solidFill>
                  <a:srgbClr val="C00000"/>
                </a:solidFill>
              </a:rPr>
              <a:t> </a:t>
            </a:r>
            <a:r>
              <a:rPr lang="en-US" b="1" dirty="0"/>
              <a:t>in electronics industries</a:t>
            </a:r>
          </a:p>
        </p:txBody>
      </p:sp>
      <p:sp>
        <p:nvSpPr>
          <p:cNvPr id="8" name="Oval 7"/>
          <p:cNvSpPr/>
          <p:nvPr/>
        </p:nvSpPr>
        <p:spPr>
          <a:xfrm rot="16200000">
            <a:off x="10134600" y="3581400"/>
            <a:ext cx="2438400" cy="914400"/>
          </a:xfrm>
          <a:prstGeom prst="ellipse">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t>Newsvendor</a:t>
            </a:r>
          </a:p>
          <a:p>
            <a:pPr algn="ctr"/>
            <a:r>
              <a:rPr lang="en-US" sz="2000" b="1" i="1" dirty="0"/>
              <a:t>again!</a:t>
            </a:r>
          </a:p>
        </p:txBody>
      </p:sp>
    </p:spTree>
    <p:extLst>
      <p:ext uri="{BB962C8B-B14F-4D97-AF65-F5344CB8AC3E}">
        <p14:creationId xmlns:p14="http://schemas.microsoft.com/office/powerpoint/2010/main" val="881930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additive="base">
                                        <p:cTn id="19" dur="500" fill="hold"/>
                                        <p:tgtEl>
                                          <p:spTgt spid="7">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 calcmode="lin" valueType="num">
                                      <p:cBhvr additive="base">
                                        <p:cTn id="25" dur="500" fill="hold"/>
                                        <p:tgtEl>
                                          <p:spTgt spid="7">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 calcmode="lin" valueType="num">
                                      <p:cBhvr additive="base">
                                        <p:cTn id="31" dur="500" fill="hold"/>
                                        <p:tgtEl>
                                          <p:spTgt spid="7">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anim calcmode="lin" valueType="num">
                                      <p:cBhvr additive="base">
                                        <p:cTn id="43"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2">
                                            <p:txEl>
                                              <p:pRg st="1" end="1"/>
                                            </p:txEl>
                                          </p:spTgt>
                                        </p:tgtEl>
                                        <p:attrNameLst>
                                          <p:attrName>style.visibility</p:attrName>
                                        </p:attrNameLst>
                                      </p:cBhvr>
                                      <p:to>
                                        <p:strVal val="visible"/>
                                      </p:to>
                                    </p:set>
                                    <p:anim calcmode="lin" valueType="num">
                                      <p:cBhvr additive="base">
                                        <p:cTn id="49" dur="500" fill="hold"/>
                                        <p:tgtEl>
                                          <p:spTgt spid="12">
                                            <p:txEl>
                                              <p:pRg st="1" end="1"/>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12">
                                            <p:txEl>
                                              <p:pRg st="2" end="2"/>
                                            </p:txEl>
                                          </p:spTgt>
                                        </p:tgtEl>
                                        <p:attrNameLst>
                                          <p:attrName>style.visibility</p:attrName>
                                        </p:attrNameLst>
                                      </p:cBhvr>
                                      <p:to>
                                        <p:strVal val="visible"/>
                                      </p:to>
                                    </p:set>
                                    <p:anim calcmode="lin" valueType="num">
                                      <p:cBhvr additive="base">
                                        <p:cTn id="55" dur="500" fill="hold"/>
                                        <p:tgtEl>
                                          <p:spTgt spid="12">
                                            <p:txEl>
                                              <p:pRg st="2" end="2"/>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1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12">
                                            <p:txEl>
                                              <p:pRg st="3" end="3"/>
                                            </p:txEl>
                                          </p:spTgt>
                                        </p:tgtEl>
                                        <p:attrNameLst>
                                          <p:attrName>style.visibility</p:attrName>
                                        </p:attrNameLst>
                                      </p:cBhvr>
                                      <p:to>
                                        <p:strVal val="visible"/>
                                      </p:to>
                                    </p:set>
                                    <p:anim calcmode="lin" valueType="num">
                                      <p:cBhvr additive="base">
                                        <p:cTn id="61" dur="500" fill="hold"/>
                                        <p:tgtEl>
                                          <p:spTgt spid="12">
                                            <p:txEl>
                                              <p:pRg st="3" end="3"/>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1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12">
                                            <p:txEl>
                                              <p:pRg st="4" end="4"/>
                                            </p:txEl>
                                          </p:spTgt>
                                        </p:tgtEl>
                                        <p:attrNameLst>
                                          <p:attrName>style.visibility</p:attrName>
                                        </p:attrNameLst>
                                      </p:cBhvr>
                                      <p:to>
                                        <p:strVal val="visible"/>
                                      </p:to>
                                    </p:set>
                                    <p:anim calcmode="lin" valueType="num">
                                      <p:cBhvr additive="base">
                                        <p:cTn id="67" dur="500" fill="hold"/>
                                        <p:tgtEl>
                                          <p:spTgt spid="12">
                                            <p:txEl>
                                              <p:pRg st="4" end="4"/>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1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0-#ppt_w/2"/>
                                          </p:val>
                                        </p:tav>
                                        <p:tav tm="100000">
                                          <p:val>
                                            <p:strVal val="#ppt_x"/>
                                          </p:val>
                                        </p:tav>
                                      </p:tavLst>
                                    </p:anim>
                                    <p:anim calcmode="lin" valueType="num">
                                      <p:cBhvr additive="base">
                                        <p:cTn id="7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8" presetClass="emph" presetSubtype="0" fill="hold" grpId="1" nodeType="clickEffect">
                                  <p:stCondLst>
                                    <p:cond delay="0"/>
                                  </p:stCondLst>
                                  <p:childTnLst>
                                    <p:animRot by="21600000">
                                      <p:cBhvr>
                                        <p:cTn id="78" dur="2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bldLvl="5"/>
      <p:bldP spid="11" grpId="0"/>
      <p:bldP spid="12" grpId="0" build="p" bldLvl="5"/>
      <p:bldP spid="8" grpId="0" animBg="1"/>
      <p:bldP spid="8"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2321004"/>
            <a:ext cx="6968574" cy="1107996"/>
          </a:xfrm>
          <a:prstGeom prst="rect">
            <a:avLst/>
          </a:prstGeom>
          <a:noFill/>
        </p:spPr>
        <p:txBody>
          <a:bodyPr wrap="none" rtlCol="0">
            <a:spAutoFit/>
          </a:bodyPr>
          <a:lstStyle/>
          <a:p>
            <a:r>
              <a:rPr lang="en-US" sz="6600" b="1" i="1" u="sng" dirty="0">
                <a:solidFill>
                  <a:srgbClr val="FF0000"/>
                </a:solidFill>
              </a:rPr>
              <a:t>In-class exercise</a:t>
            </a:r>
          </a:p>
        </p:txBody>
      </p:sp>
      <p:sp>
        <p:nvSpPr>
          <p:cNvPr id="3" name="TextBox 2"/>
          <p:cNvSpPr txBox="1"/>
          <p:nvPr/>
        </p:nvSpPr>
        <p:spPr>
          <a:xfrm>
            <a:off x="2355422" y="3458114"/>
            <a:ext cx="7398179" cy="769441"/>
          </a:xfrm>
          <a:prstGeom prst="rect">
            <a:avLst/>
          </a:prstGeom>
          <a:noFill/>
        </p:spPr>
        <p:txBody>
          <a:bodyPr wrap="none" rtlCol="0">
            <a:spAutoFit/>
          </a:bodyPr>
          <a:lstStyle/>
          <a:p>
            <a:r>
              <a:rPr lang="en-US" sz="4400" b="1" i="1" u="sng" dirty="0">
                <a:solidFill>
                  <a:srgbClr val="009900"/>
                </a:solidFill>
              </a:rPr>
              <a:t>(Motivated by WSJ article)</a:t>
            </a:r>
          </a:p>
        </p:txBody>
      </p:sp>
    </p:spTree>
    <p:extLst>
      <p:ext uri="{BB962C8B-B14F-4D97-AF65-F5344CB8AC3E}">
        <p14:creationId xmlns:p14="http://schemas.microsoft.com/office/powerpoint/2010/main" val="9842113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582417" y="678359"/>
            <a:ext cx="7399783" cy="769441"/>
          </a:xfrm>
          <a:prstGeom prst="rect">
            <a:avLst/>
          </a:prstGeom>
          <a:noFill/>
          <a:ln w="9525">
            <a:noFill/>
            <a:miter lim="800000"/>
            <a:headEnd/>
            <a:tailEnd/>
          </a:ln>
        </p:spPr>
        <p:txBody>
          <a:bodyPr wrap="none">
            <a:spAutoFit/>
          </a:bodyPr>
          <a:lstStyle/>
          <a:p>
            <a:r>
              <a:rPr lang="en-US" sz="4400" b="1" dirty="0">
                <a:solidFill>
                  <a:srgbClr val="0000CC"/>
                </a:solidFill>
              </a:rPr>
              <a:t>Solution: Practice Problem</a:t>
            </a:r>
          </a:p>
        </p:txBody>
      </p:sp>
      <p:sp>
        <p:nvSpPr>
          <p:cNvPr id="4" name="TextBox 3"/>
          <p:cNvSpPr txBox="1"/>
          <p:nvPr/>
        </p:nvSpPr>
        <p:spPr>
          <a:xfrm>
            <a:off x="964650" y="2209801"/>
            <a:ext cx="9227206" cy="1384995"/>
          </a:xfrm>
          <a:prstGeom prst="rect">
            <a:avLst/>
          </a:prstGeom>
          <a:solidFill>
            <a:schemeClr val="bg1">
              <a:lumMod val="85000"/>
            </a:schemeClr>
          </a:solidFill>
        </p:spPr>
        <p:txBody>
          <a:bodyPr wrap="none" rtlCol="0">
            <a:spAutoFit/>
          </a:bodyPr>
          <a:lstStyle/>
          <a:p>
            <a:r>
              <a:rPr lang="en-US" sz="2800" b="1" dirty="0">
                <a:solidFill>
                  <a:srgbClr val="009900"/>
                </a:solidFill>
              </a:rPr>
              <a:t>Cu = 22-10 = 12, Co = 10-0 = 10, Critical ratio = 0.5455</a:t>
            </a:r>
          </a:p>
          <a:p>
            <a:r>
              <a:rPr lang="en-US" sz="2800" b="1" dirty="0">
                <a:solidFill>
                  <a:srgbClr val="009900"/>
                </a:solidFill>
              </a:rPr>
              <a:t>z = NORMSINV(0.5455) = 0.1143. </a:t>
            </a:r>
          </a:p>
          <a:p>
            <a:r>
              <a:rPr lang="en-US" sz="2800" b="1" dirty="0">
                <a:solidFill>
                  <a:srgbClr val="009900"/>
                </a:solidFill>
              </a:rPr>
              <a:t>Q* = </a:t>
            </a:r>
            <a:r>
              <a:rPr lang="en-US" sz="2800" b="1" dirty="0">
                <a:solidFill>
                  <a:srgbClr val="009900"/>
                </a:solidFill>
                <a:latin typeface="Symbol" pitchFamily="18" charset="2"/>
              </a:rPr>
              <a:t>m</a:t>
            </a:r>
            <a:r>
              <a:rPr lang="en-US" sz="2800" b="1" dirty="0">
                <a:solidFill>
                  <a:srgbClr val="009900"/>
                </a:solidFill>
              </a:rPr>
              <a:t> + </a:t>
            </a:r>
            <a:r>
              <a:rPr lang="en-US" sz="2800" b="1" dirty="0" err="1">
                <a:solidFill>
                  <a:srgbClr val="009900"/>
                </a:solidFill>
              </a:rPr>
              <a:t>z</a:t>
            </a:r>
            <a:r>
              <a:rPr lang="en-US" sz="2800" b="1" dirty="0" err="1">
                <a:solidFill>
                  <a:srgbClr val="009900"/>
                </a:solidFill>
                <a:latin typeface="Symbol" pitchFamily="18" charset="2"/>
              </a:rPr>
              <a:t>s</a:t>
            </a:r>
            <a:r>
              <a:rPr lang="en-US" sz="2800" b="1" dirty="0">
                <a:solidFill>
                  <a:srgbClr val="009900"/>
                </a:solidFill>
              </a:rPr>
              <a:t> = 2100+0.1143×1200 = 2237.16 or 2238.</a:t>
            </a:r>
          </a:p>
        </p:txBody>
      </p:sp>
      <p:sp>
        <p:nvSpPr>
          <p:cNvPr id="7" name="TextBox 6"/>
          <p:cNvSpPr txBox="1"/>
          <p:nvPr/>
        </p:nvSpPr>
        <p:spPr>
          <a:xfrm>
            <a:off x="977977" y="4752707"/>
            <a:ext cx="9026830" cy="1384995"/>
          </a:xfrm>
          <a:prstGeom prst="rect">
            <a:avLst/>
          </a:prstGeom>
          <a:solidFill>
            <a:schemeClr val="accent5">
              <a:lumMod val="20000"/>
              <a:lumOff val="80000"/>
            </a:schemeClr>
          </a:solidFill>
        </p:spPr>
        <p:txBody>
          <a:bodyPr wrap="none" rtlCol="0">
            <a:spAutoFit/>
          </a:bodyPr>
          <a:lstStyle/>
          <a:p>
            <a:r>
              <a:rPr lang="en-US" sz="2800" b="1" dirty="0"/>
              <a:t>Cu = 15-10 = 5, Co = 10-0 = 10, Critical ratio = 0.3333</a:t>
            </a:r>
          </a:p>
          <a:p>
            <a:r>
              <a:rPr lang="en-US" sz="2800" b="1" dirty="0"/>
              <a:t>z = NORMSINV(0.3333) = -0.431. </a:t>
            </a:r>
          </a:p>
          <a:p>
            <a:r>
              <a:rPr lang="en-US" sz="2800" b="1" dirty="0"/>
              <a:t>Q* = </a:t>
            </a:r>
            <a:r>
              <a:rPr lang="en-US" sz="2800" b="1" dirty="0">
                <a:latin typeface="Symbol" pitchFamily="18" charset="2"/>
              </a:rPr>
              <a:t>m</a:t>
            </a:r>
            <a:r>
              <a:rPr lang="en-US" sz="2800" b="1" dirty="0"/>
              <a:t> + </a:t>
            </a:r>
            <a:r>
              <a:rPr lang="en-US" sz="2800" b="1" dirty="0" err="1"/>
              <a:t>z</a:t>
            </a:r>
            <a:r>
              <a:rPr lang="en-US" sz="2800" b="1" dirty="0" err="1">
                <a:latin typeface="Symbol" pitchFamily="18" charset="2"/>
              </a:rPr>
              <a:t>s</a:t>
            </a:r>
            <a:r>
              <a:rPr lang="en-US" sz="2800" b="1" dirty="0"/>
              <a:t> = 2100-0.431×1200 = 1582.8 or 1583.</a:t>
            </a:r>
          </a:p>
        </p:txBody>
      </p:sp>
      <p:sp>
        <p:nvSpPr>
          <p:cNvPr id="10" name="TextBox 9"/>
          <p:cNvSpPr txBox="1"/>
          <p:nvPr/>
        </p:nvSpPr>
        <p:spPr>
          <a:xfrm>
            <a:off x="633196" y="1447801"/>
            <a:ext cx="1423788" cy="523220"/>
          </a:xfrm>
          <a:prstGeom prst="rect">
            <a:avLst/>
          </a:prstGeom>
          <a:noFill/>
        </p:spPr>
        <p:txBody>
          <a:bodyPr wrap="none" rtlCol="0">
            <a:spAutoFit/>
          </a:bodyPr>
          <a:lstStyle/>
          <a:p>
            <a:r>
              <a:rPr lang="en-US" sz="2800" b="1" u="sng" dirty="0">
                <a:solidFill>
                  <a:srgbClr val="FF0000"/>
                </a:solidFill>
              </a:rPr>
              <a:t>Part (a)</a:t>
            </a:r>
          </a:p>
        </p:txBody>
      </p:sp>
      <p:sp>
        <p:nvSpPr>
          <p:cNvPr id="14" name="TextBox 13"/>
          <p:cNvSpPr txBox="1"/>
          <p:nvPr/>
        </p:nvSpPr>
        <p:spPr>
          <a:xfrm>
            <a:off x="609600" y="4038601"/>
            <a:ext cx="1955250" cy="523220"/>
          </a:xfrm>
          <a:prstGeom prst="rect">
            <a:avLst/>
          </a:prstGeom>
          <a:noFill/>
        </p:spPr>
        <p:txBody>
          <a:bodyPr wrap="square" rtlCol="0">
            <a:spAutoFit/>
          </a:bodyPr>
          <a:lstStyle/>
          <a:p>
            <a:r>
              <a:rPr lang="en-US" sz="2800" b="1" u="sng" dirty="0">
                <a:solidFill>
                  <a:srgbClr val="FF0000"/>
                </a:solidFill>
              </a:rPr>
              <a:t>Part (b)</a:t>
            </a:r>
          </a:p>
        </p:txBody>
      </p:sp>
    </p:spTree>
    <p:extLst>
      <p:ext uri="{BB962C8B-B14F-4D97-AF65-F5344CB8AC3E}">
        <p14:creationId xmlns:p14="http://schemas.microsoft.com/office/powerpoint/2010/main" val="4079700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3600" y="838200"/>
            <a:ext cx="4841390" cy="1107996"/>
          </a:xfrm>
          <a:prstGeom prst="rect">
            <a:avLst/>
          </a:prstGeom>
          <a:noFill/>
        </p:spPr>
        <p:txBody>
          <a:bodyPr wrap="none" rtlCol="0">
            <a:spAutoFit/>
          </a:bodyPr>
          <a:lstStyle/>
          <a:p>
            <a:r>
              <a:rPr lang="en-US" sz="6600" b="1" i="1" u="sng" dirty="0">
                <a:solidFill>
                  <a:srgbClr val="FF0000"/>
                </a:solidFill>
              </a:rPr>
              <a:t>Remember:</a:t>
            </a:r>
          </a:p>
        </p:txBody>
      </p:sp>
      <p:sp>
        <p:nvSpPr>
          <p:cNvPr id="3" name="TextBox 2"/>
          <p:cNvSpPr txBox="1"/>
          <p:nvPr/>
        </p:nvSpPr>
        <p:spPr>
          <a:xfrm>
            <a:off x="2895600" y="2494403"/>
            <a:ext cx="6226384" cy="1938992"/>
          </a:xfrm>
          <a:prstGeom prst="rect">
            <a:avLst/>
          </a:prstGeom>
          <a:noFill/>
        </p:spPr>
        <p:txBody>
          <a:bodyPr wrap="none" rtlCol="0">
            <a:spAutoFit/>
          </a:bodyPr>
          <a:lstStyle/>
          <a:p>
            <a:r>
              <a:rPr lang="en-US" sz="4000" b="1" dirty="0">
                <a:solidFill>
                  <a:srgbClr val="009900"/>
                </a:solidFill>
              </a:rPr>
              <a:t>We compute Cu and Co</a:t>
            </a:r>
          </a:p>
          <a:p>
            <a:r>
              <a:rPr lang="en-US" sz="4000" b="1" dirty="0">
                <a:solidFill>
                  <a:srgbClr val="009900"/>
                </a:solidFill>
              </a:rPr>
              <a:t>from the </a:t>
            </a:r>
            <a:r>
              <a:rPr lang="en-US" sz="4000" b="1" i="1" u="sng" dirty="0">
                <a:solidFill>
                  <a:srgbClr val="0000FF"/>
                </a:solidFill>
              </a:rPr>
              <a:t>definition</a:t>
            </a:r>
            <a:r>
              <a:rPr lang="en-US" sz="4000" b="1" dirty="0">
                <a:solidFill>
                  <a:srgbClr val="009900"/>
                </a:solidFill>
              </a:rPr>
              <a:t> of the</a:t>
            </a:r>
          </a:p>
          <a:p>
            <a:r>
              <a:rPr lang="en-US" sz="4000" b="1" dirty="0">
                <a:solidFill>
                  <a:srgbClr val="009900"/>
                </a:solidFill>
              </a:rPr>
              <a:t>problem</a:t>
            </a:r>
          </a:p>
        </p:txBody>
      </p:sp>
    </p:spTree>
    <p:extLst>
      <p:ext uri="{BB962C8B-B14F-4D97-AF65-F5344CB8AC3E}">
        <p14:creationId xmlns:p14="http://schemas.microsoft.com/office/powerpoint/2010/main" val="17109749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1"/>
          <p:cNvSpPr txBox="1">
            <a:spLocks noChangeArrowheads="1"/>
          </p:cNvSpPr>
          <p:nvPr/>
        </p:nvSpPr>
        <p:spPr bwMode="auto">
          <a:xfrm>
            <a:off x="1905000" y="1219200"/>
            <a:ext cx="7962436" cy="1569660"/>
          </a:xfrm>
          <a:prstGeom prst="rect">
            <a:avLst/>
          </a:prstGeom>
          <a:noFill/>
          <a:ln w="9525">
            <a:noFill/>
            <a:miter lim="800000"/>
            <a:headEnd/>
            <a:tailEnd/>
          </a:ln>
        </p:spPr>
        <p:txBody>
          <a:bodyPr wrap="none">
            <a:spAutoFit/>
          </a:bodyPr>
          <a:lstStyle/>
          <a:p>
            <a:r>
              <a:rPr lang="en-US" sz="4800" b="1" i="1" dirty="0">
                <a:solidFill>
                  <a:srgbClr val="009900"/>
                </a:solidFill>
              </a:rPr>
              <a:t>Applying the newsvendor</a:t>
            </a:r>
          </a:p>
          <a:p>
            <a:r>
              <a:rPr lang="en-US" sz="4800" b="1" i="1" dirty="0">
                <a:solidFill>
                  <a:srgbClr val="009900"/>
                </a:solidFill>
              </a:rPr>
              <a:t>model in practice </a:t>
            </a:r>
            <a:r>
              <a:rPr lang="en-US" sz="4800" b="1" dirty="0">
                <a:solidFill>
                  <a:srgbClr val="009900"/>
                </a:solidFill>
              </a:rPr>
              <a:t>(2 of 2) </a:t>
            </a:r>
            <a:r>
              <a:rPr lang="en-US" sz="4800" b="1" i="1" dirty="0">
                <a:solidFill>
                  <a:srgbClr val="009900"/>
                </a:solidFill>
              </a:rPr>
              <a:t>..</a:t>
            </a:r>
          </a:p>
        </p:txBody>
      </p:sp>
      <p:sp>
        <p:nvSpPr>
          <p:cNvPr id="4" name="TextBox 3"/>
          <p:cNvSpPr txBox="1"/>
          <p:nvPr/>
        </p:nvSpPr>
        <p:spPr>
          <a:xfrm>
            <a:off x="2057401" y="3505200"/>
            <a:ext cx="8142667" cy="1569660"/>
          </a:xfrm>
          <a:prstGeom prst="rect">
            <a:avLst/>
          </a:prstGeom>
          <a:solidFill>
            <a:srgbClr val="FFFF00"/>
          </a:solidFill>
        </p:spPr>
        <p:txBody>
          <a:bodyPr wrap="square" rtlCol="0">
            <a:spAutoFit/>
          </a:bodyPr>
          <a:lstStyle/>
          <a:p>
            <a:r>
              <a:rPr lang="en-US" sz="4800" b="1" u="sng" dirty="0">
                <a:solidFill>
                  <a:srgbClr val="FF0000"/>
                </a:solidFill>
              </a:rPr>
              <a:t>Claim</a:t>
            </a:r>
            <a:r>
              <a:rPr lang="en-US" sz="4800" b="1" dirty="0">
                <a:solidFill>
                  <a:srgbClr val="FF0000"/>
                </a:solidFill>
              </a:rPr>
              <a:t>: </a:t>
            </a:r>
          </a:p>
          <a:p>
            <a:r>
              <a:rPr lang="en-US" sz="4800" b="1" dirty="0">
                <a:solidFill>
                  <a:srgbClr val="FF0000"/>
                </a:solidFill>
              </a:rPr>
              <a:t>It is a newsvendor world!</a:t>
            </a:r>
          </a:p>
        </p:txBody>
      </p:sp>
    </p:spTree>
    <p:extLst>
      <p:ext uri="{BB962C8B-B14F-4D97-AF65-F5344CB8AC3E}">
        <p14:creationId xmlns:p14="http://schemas.microsoft.com/office/powerpoint/2010/main" val="24277821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762000" y="529532"/>
            <a:ext cx="8619667" cy="1938992"/>
          </a:xfrm>
          <a:prstGeom prst="rect">
            <a:avLst/>
          </a:prstGeom>
          <a:noFill/>
          <a:ln w="9525">
            <a:noFill/>
            <a:miter lim="800000"/>
            <a:headEnd/>
            <a:tailEnd/>
          </a:ln>
        </p:spPr>
        <p:txBody>
          <a:bodyPr wrap="none">
            <a:spAutoFit/>
          </a:bodyPr>
          <a:lstStyle/>
          <a:p>
            <a:r>
              <a:rPr lang="en-US" sz="4000" b="1" dirty="0">
                <a:solidFill>
                  <a:srgbClr val="0000CC"/>
                </a:solidFill>
              </a:rPr>
              <a:t>Many seemingly hard problems </a:t>
            </a:r>
          </a:p>
          <a:p>
            <a:r>
              <a:rPr lang="en-US" sz="4000" b="1" dirty="0">
                <a:solidFill>
                  <a:srgbClr val="0000CC"/>
                </a:solidFill>
              </a:rPr>
              <a:t>can be translated into newsvendor</a:t>
            </a:r>
          </a:p>
          <a:p>
            <a:r>
              <a:rPr lang="en-US" sz="4000" b="1" dirty="0">
                <a:solidFill>
                  <a:srgbClr val="0000CC"/>
                </a:solidFill>
              </a:rPr>
              <a:t>and solved by</a:t>
            </a:r>
          </a:p>
        </p:txBody>
      </p:sp>
      <p:sp>
        <p:nvSpPr>
          <p:cNvPr id="1166339" name="Text Box 3"/>
          <p:cNvSpPr txBox="1">
            <a:spLocks noChangeArrowheads="1"/>
          </p:cNvSpPr>
          <p:nvPr/>
        </p:nvSpPr>
        <p:spPr bwMode="auto">
          <a:xfrm>
            <a:off x="3276600" y="2504035"/>
            <a:ext cx="7072770" cy="1569660"/>
          </a:xfrm>
          <a:prstGeom prst="rect">
            <a:avLst/>
          </a:prstGeom>
          <a:noFill/>
          <a:ln w="9525">
            <a:noFill/>
            <a:miter lim="800000"/>
            <a:headEnd/>
            <a:tailEnd/>
          </a:ln>
        </p:spPr>
        <p:txBody>
          <a:bodyPr wrap="none">
            <a:spAutoFit/>
          </a:bodyPr>
          <a:lstStyle/>
          <a:p>
            <a:r>
              <a:rPr lang="en-US" sz="4800" b="1" i="1" u="sng" dirty="0">
                <a:solidFill>
                  <a:srgbClr val="FF0000"/>
                </a:solidFill>
              </a:rPr>
              <a:t>cleverly computing</a:t>
            </a:r>
          </a:p>
          <a:p>
            <a:r>
              <a:rPr lang="en-US" sz="4800" b="1" i="1" u="sng" dirty="0">
                <a:solidFill>
                  <a:srgbClr val="FF0000"/>
                </a:solidFill>
                <a:latin typeface="Symbol" panose="05050102010706020507" pitchFamily="18" charset="2"/>
              </a:rPr>
              <a:t>m</a:t>
            </a:r>
            <a:r>
              <a:rPr lang="en-US" sz="4800" b="1" i="1" u="sng" dirty="0">
                <a:solidFill>
                  <a:srgbClr val="FF0000"/>
                </a:solidFill>
              </a:rPr>
              <a:t> &amp; </a:t>
            </a:r>
            <a:r>
              <a:rPr lang="en-US" sz="4800" b="1" i="1" u="sng" dirty="0">
                <a:solidFill>
                  <a:srgbClr val="FF0000"/>
                </a:solidFill>
                <a:latin typeface="Symbol" panose="05050102010706020507" pitchFamily="18" charset="2"/>
              </a:rPr>
              <a:t>s</a:t>
            </a:r>
            <a:r>
              <a:rPr lang="en-US" sz="4800" b="1" i="1" u="sng" dirty="0">
                <a:solidFill>
                  <a:srgbClr val="FF0000"/>
                </a:solidFill>
                <a:latin typeface="Arial" panose="020B0604020202020204" pitchFamily="34" charset="0"/>
                <a:cs typeface="Arial" panose="020B0604020202020204" pitchFamily="34" charset="0"/>
              </a:rPr>
              <a:t> from “some” data</a:t>
            </a:r>
            <a:endParaRPr lang="en-US" sz="4800" b="1" i="1" u="sng" dirty="0">
              <a:solidFill>
                <a:srgbClr val="FF0000"/>
              </a:solidFill>
              <a:latin typeface="Symbol" panose="05050102010706020507" pitchFamily="18" charset="2"/>
            </a:endParaRPr>
          </a:p>
        </p:txBody>
      </p:sp>
      <p:sp>
        <p:nvSpPr>
          <p:cNvPr id="2" name="TextBox 1"/>
          <p:cNvSpPr txBox="1"/>
          <p:nvPr/>
        </p:nvSpPr>
        <p:spPr>
          <a:xfrm>
            <a:off x="762000" y="4419600"/>
            <a:ext cx="8693405" cy="2062103"/>
          </a:xfrm>
          <a:prstGeom prst="rect">
            <a:avLst/>
          </a:prstGeom>
          <a:noFill/>
        </p:spPr>
        <p:txBody>
          <a:bodyPr wrap="none" rtlCol="0">
            <a:spAutoFit/>
          </a:bodyPr>
          <a:lstStyle/>
          <a:p>
            <a:r>
              <a:rPr lang="en-US" sz="3200" b="1" u="sng" dirty="0">
                <a:solidFill>
                  <a:srgbClr val="009900"/>
                </a:solidFill>
              </a:rPr>
              <a:t>What data? It is a new product!</a:t>
            </a:r>
          </a:p>
          <a:p>
            <a:pPr marL="342900" indent="-342900">
              <a:buFont typeface="Arial" panose="020B0604020202020204" pitchFamily="34" charset="0"/>
              <a:buChar char="•"/>
            </a:pPr>
            <a:r>
              <a:rPr lang="en-US" sz="3200" b="1" dirty="0"/>
              <a:t>That is more of an “art” than “science”</a:t>
            </a:r>
          </a:p>
          <a:p>
            <a:pPr marL="342900" indent="-342900">
              <a:buFont typeface="Arial" panose="020B0604020202020204" pitchFamily="34" charset="0"/>
              <a:buChar char="•"/>
            </a:pPr>
            <a:r>
              <a:rPr lang="en-US" sz="3200" b="1" dirty="0"/>
              <a:t>Example 1: O'Neill example from SCM 701</a:t>
            </a:r>
          </a:p>
          <a:p>
            <a:pPr marL="342900" indent="-342900">
              <a:buFont typeface="Arial" panose="020B0604020202020204" pitchFamily="34" charset="0"/>
              <a:buChar char="•"/>
            </a:pPr>
            <a:r>
              <a:rPr lang="en-US" sz="3200" b="1" dirty="0"/>
              <a:t>Example 2: Sport Obermeyer Case</a:t>
            </a:r>
          </a:p>
        </p:txBody>
      </p:sp>
    </p:spTree>
    <p:extLst>
      <p:ext uri="{BB962C8B-B14F-4D97-AF65-F5344CB8AC3E}">
        <p14:creationId xmlns:p14="http://schemas.microsoft.com/office/powerpoint/2010/main" val="29593254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0" y="2971800"/>
            <a:ext cx="2438400" cy="2438400"/>
          </a:xfrm>
          <a:prstGeom prst="rect">
            <a:avLst/>
          </a:prstGeom>
        </p:spPr>
      </p:pic>
      <p:sp>
        <p:nvSpPr>
          <p:cNvPr id="5122" name="Text Box 3"/>
          <p:cNvSpPr txBox="1">
            <a:spLocks noChangeArrowheads="1"/>
          </p:cNvSpPr>
          <p:nvPr/>
        </p:nvSpPr>
        <p:spPr bwMode="auto">
          <a:xfrm>
            <a:off x="4021138" y="685800"/>
            <a:ext cx="4284663" cy="762000"/>
          </a:xfrm>
          <a:prstGeom prst="rect">
            <a:avLst/>
          </a:prstGeom>
          <a:noFill/>
          <a:ln w="9525">
            <a:noFill/>
            <a:miter lim="800000"/>
            <a:headEnd/>
            <a:tailEnd/>
          </a:ln>
        </p:spPr>
        <p:txBody>
          <a:bodyPr wrap="none">
            <a:spAutoFit/>
          </a:bodyPr>
          <a:lstStyle/>
          <a:p>
            <a:r>
              <a:rPr lang="en-US" sz="4400" b="1" dirty="0">
                <a:solidFill>
                  <a:srgbClr val="0000CC"/>
                </a:solidFill>
              </a:rPr>
              <a:t>Lecture Outline</a:t>
            </a:r>
          </a:p>
        </p:txBody>
      </p:sp>
      <p:sp>
        <p:nvSpPr>
          <p:cNvPr id="5123" name="Text Box 4"/>
          <p:cNvSpPr txBox="1">
            <a:spLocks noChangeArrowheads="1"/>
          </p:cNvSpPr>
          <p:nvPr/>
        </p:nvSpPr>
        <p:spPr bwMode="auto">
          <a:xfrm>
            <a:off x="838200" y="1676400"/>
            <a:ext cx="10058400" cy="4947508"/>
          </a:xfrm>
          <a:prstGeom prst="rect">
            <a:avLst/>
          </a:prstGeom>
          <a:noFill/>
          <a:ln w="9525">
            <a:noFill/>
            <a:miter lim="800000"/>
            <a:headEnd/>
            <a:tailEnd/>
          </a:ln>
        </p:spPr>
        <p:txBody>
          <a:bodyPr wrap="square">
            <a:spAutoFit/>
          </a:bodyPr>
          <a:lstStyle/>
          <a:p>
            <a:pPr marL="571500" indent="-571500">
              <a:buFont typeface="Wingdings" panose="05000000000000000000" pitchFamily="2" charset="2"/>
              <a:buChar char="ü"/>
            </a:pPr>
            <a:r>
              <a:rPr lang="en-US" sz="3600" b="1" dirty="0">
                <a:solidFill>
                  <a:schemeClr val="bg1">
                    <a:lumMod val="65000"/>
                  </a:schemeClr>
                </a:solidFill>
              </a:rPr>
              <a:t>Introduction: Couse Logistics &amp; Overview</a:t>
            </a:r>
          </a:p>
          <a:p>
            <a:pPr marL="800100" lvl="1" indent="-342900">
              <a:buFont typeface="Wingdings" panose="05000000000000000000" pitchFamily="2" charset="2"/>
              <a:buChar char="q"/>
            </a:pPr>
            <a:endParaRPr lang="en-US" sz="1050" b="1" dirty="0"/>
          </a:p>
          <a:p>
            <a:pPr marL="571500" indent="-571500">
              <a:buFont typeface="Wingdings" panose="05000000000000000000" pitchFamily="2" charset="2"/>
              <a:buChar char="ü"/>
            </a:pPr>
            <a:r>
              <a:rPr lang="en-US" sz="3600" b="1" dirty="0">
                <a:solidFill>
                  <a:schemeClr val="bg1">
                    <a:lumMod val="65000"/>
                  </a:schemeClr>
                </a:solidFill>
              </a:rPr>
              <a:t>Statistics Overview</a:t>
            </a:r>
          </a:p>
          <a:p>
            <a:pPr marL="914400" lvl="1" indent="-457200">
              <a:buFont typeface="Wingdings" panose="05000000000000000000" pitchFamily="2" charset="2"/>
              <a:buChar char="ü"/>
            </a:pPr>
            <a:r>
              <a:rPr lang="en-US" sz="2800" b="1" dirty="0">
                <a:solidFill>
                  <a:schemeClr val="bg1">
                    <a:lumMod val="65000"/>
                  </a:schemeClr>
                </a:solidFill>
              </a:rPr>
              <a:t>Normal Distribution, Service Level</a:t>
            </a:r>
          </a:p>
          <a:p>
            <a:pPr marL="914400" lvl="1" indent="-457200">
              <a:buFont typeface="Wingdings" panose="05000000000000000000" pitchFamily="2" charset="2"/>
              <a:buChar char="ü"/>
            </a:pPr>
            <a:r>
              <a:rPr lang="en-US" sz="2800" b="1" dirty="0">
                <a:solidFill>
                  <a:schemeClr val="bg1">
                    <a:lumMod val="65000"/>
                  </a:schemeClr>
                </a:solidFill>
              </a:rPr>
              <a:t>In-class Exercise</a:t>
            </a:r>
          </a:p>
          <a:p>
            <a:pPr marL="800100" lvl="1" indent="-342900">
              <a:buFont typeface="Wingdings" panose="05000000000000000000" pitchFamily="2" charset="2"/>
              <a:buChar char="q"/>
            </a:pPr>
            <a:endParaRPr lang="en-US" sz="1050" b="1" dirty="0"/>
          </a:p>
          <a:p>
            <a:pPr marL="571500" indent="-571500">
              <a:buFont typeface="Wingdings" panose="05000000000000000000" pitchFamily="2" charset="2"/>
              <a:buChar char="Ø"/>
            </a:pPr>
            <a:r>
              <a:rPr lang="en-US" sz="3600" b="1" dirty="0">
                <a:solidFill>
                  <a:srgbClr val="009900"/>
                </a:solidFill>
              </a:rPr>
              <a:t>Inventory Management – 1</a:t>
            </a:r>
          </a:p>
          <a:p>
            <a:pPr marL="914400" lvl="1" indent="-457200">
              <a:buFont typeface="Wingdings" panose="05000000000000000000" pitchFamily="2" charset="2"/>
              <a:buChar char="ü"/>
            </a:pPr>
            <a:r>
              <a:rPr lang="en-US" sz="2800" b="1" dirty="0">
                <a:solidFill>
                  <a:schemeClr val="bg1">
                    <a:lumMod val="65000"/>
                  </a:schemeClr>
                </a:solidFill>
              </a:rPr>
              <a:t>The Newsvendor Model</a:t>
            </a:r>
          </a:p>
          <a:p>
            <a:pPr marL="914400" lvl="1" indent="-457200">
              <a:buFont typeface="Wingdings" panose="05000000000000000000" pitchFamily="2" charset="2"/>
              <a:buChar char="ü"/>
            </a:pPr>
            <a:r>
              <a:rPr lang="en-US" sz="2800" b="1" dirty="0">
                <a:solidFill>
                  <a:schemeClr val="bg1">
                    <a:lumMod val="65000"/>
                  </a:schemeClr>
                </a:solidFill>
              </a:rPr>
              <a:t>Applications</a:t>
            </a:r>
          </a:p>
          <a:p>
            <a:pPr marL="914400" lvl="1" indent="-457200">
              <a:buFont typeface="Wingdings" panose="05000000000000000000" pitchFamily="2" charset="2"/>
              <a:buChar char="Ø"/>
            </a:pPr>
            <a:r>
              <a:rPr lang="en-US" sz="2800" b="1" dirty="0">
                <a:solidFill>
                  <a:srgbClr val="009900"/>
                </a:solidFill>
              </a:rPr>
              <a:t>Other Models (time permitting)</a:t>
            </a:r>
          </a:p>
          <a:p>
            <a:pPr marL="800100" lvl="1" indent="-342900">
              <a:buFont typeface="Wingdings" panose="05000000000000000000" pitchFamily="2" charset="2"/>
              <a:buChar char="q"/>
            </a:pPr>
            <a:endParaRPr lang="en-US" sz="1050" b="1" dirty="0"/>
          </a:p>
          <a:p>
            <a:pPr marL="457200" indent="-457200">
              <a:buFont typeface="Arial" panose="020B0604020202020204" pitchFamily="34" charset="0"/>
              <a:buChar char="•"/>
            </a:pPr>
            <a:r>
              <a:rPr lang="en-US" sz="3600" b="1" dirty="0"/>
              <a:t>Summary</a:t>
            </a:r>
          </a:p>
        </p:txBody>
      </p:sp>
    </p:spTree>
    <p:extLst>
      <p:ext uri="{BB962C8B-B14F-4D97-AF65-F5344CB8AC3E}">
        <p14:creationId xmlns:p14="http://schemas.microsoft.com/office/powerpoint/2010/main" val="32192409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0" y="2971800"/>
            <a:ext cx="2438400" cy="2438400"/>
          </a:xfrm>
          <a:prstGeom prst="rect">
            <a:avLst/>
          </a:prstGeom>
        </p:spPr>
      </p:pic>
      <p:sp>
        <p:nvSpPr>
          <p:cNvPr id="5122" name="Text Box 3"/>
          <p:cNvSpPr txBox="1">
            <a:spLocks noChangeArrowheads="1"/>
          </p:cNvSpPr>
          <p:nvPr/>
        </p:nvSpPr>
        <p:spPr bwMode="auto">
          <a:xfrm>
            <a:off x="4021138" y="685800"/>
            <a:ext cx="4284663" cy="762000"/>
          </a:xfrm>
          <a:prstGeom prst="rect">
            <a:avLst/>
          </a:prstGeom>
          <a:noFill/>
          <a:ln w="9525">
            <a:noFill/>
            <a:miter lim="800000"/>
            <a:headEnd/>
            <a:tailEnd/>
          </a:ln>
        </p:spPr>
        <p:txBody>
          <a:bodyPr wrap="none">
            <a:spAutoFit/>
          </a:bodyPr>
          <a:lstStyle/>
          <a:p>
            <a:r>
              <a:rPr lang="en-US" sz="4400" b="1" dirty="0">
                <a:solidFill>
                  <a:srgbClr val="0000CC"/>
                </a:solidFill>
              </a:rPr>
              <a:t>Lecture Outline</a:t>
            </a:r>
          </a:p>
        </p:txBody>
      </p:sp>
      <p:sp>
        <p:nvSpPr>
          <p:cNvPr id="5123" name="Text Box 4"/>
          <p:cNvSpPr txBox="1">
            <a:spLocks noChangeArrowheads="1"/>
          </p:cNvSpPr>
          <p:nvPr/>
        </p:nvSpPr>
        <p:spPr bwMode="auto">
          <a:xfrm>
            <a:off x="838200" y="1676400"/>
            <a:ext cx="10058400" cy="4947508"/>
          </a:xfrm>
          <a:prstGeom prst="rect">
            <a:avLst/>
          </a:prstGeom>
          <a:noFill/>
          <a:ln w="9525">
            <a:noFill/>
            <a:miter lim="800000"/>
            <a:headEnd/>
            <a:tailEnd/>
          </a:ln>
        </p:spPr>
        <p:txBody>
          <a:bodyPr wrap="square">
            <a:spAutoFit/>
          </a:bodyPr>
          <a:lstStyle/>
          <a:p>
            <a:pPr marL="571500" indent="-571500">
              <a:buFont typeface="Wingdings" panose="05000000000000000000" pitchFamily="2" charset="2"/>
              <a:buChar char="ü"/>
            </a:pPr>
            <a:r>
              <a:rPr lang="en-US" sz="3600" b="1" dirty="0">
                <a:solidFill>
                  <a:schemeClr val="bg1">
                    <a:lumMod val="65000"/>
                  </a:schemeClr>
                </a:solidFill>
              </a:rPr>
              <a:t>Introduction: Couse Logistics &amp; Overview</a:t>
            </a:r>
          </a:p>
          <a:p>
            <a:pPr marL="800100" lvl="1" indent="-342900">
              <a:buFont typeface="Wingdings" panose="05000000000000000000" pitchFamily="2" charset="2"/>
              <a:buChar char="q"/>
            </a:pPr>
            <a:endParaRPr lang="en-US" sz="1050" b="1" dirty="0"/>
          </a:p>
          <a:p>
            <a:pPr marL="571500" indent="-571500">
              <a:buFont typeface="Wingdings" panose="05000000000000000000" pitchFamily="2" charset="2"/>
              <a:buChar char="ü"/>
            </a:pPr>
            <a:r>
              <a:rPr lang="en-US" sz="3600" b="1" dirty="0">
                <a:solidFill>
                  <a:schemeClr val="bg1">
                    <a:lumMod val="65000"/>
                  </a:schemeClr>
                </a:solidFill>
              </a:rPr>
              <a:t>Statistics Overview</a:t>
            </a:r>
          </a:p>
          <a:p>
            <a:pPr marL="914400" lvl="1" indent="-457200">
              <a:buFont typeface="Wingdings" panose="05000000000000000000" pitchFamily="2" charset="2"/>
              <a:buChar char="ü"/>
            </a:pPr>
            <a:r>
              <a:rPr lang="en-US" sz="2800" b="1" dirty="0">
                <a:solidFill>
                  <a:schemeClr val="bg1">
                    <a:lumMod val="65000"/>
                  </a:schemeClr>
                </a:solidFill>
              </a:rPr>
              <a:t>Normal Distribution, Service Level</a:t>
            </a:r>
          </a:p>
          <a:p>
            <a:pPr marL="914400" lvl="1" indent="-457200">
              <a:buFont typeface="Wingdings" panose="05000000000000000000" pitchFamily="2" charset="2"/>
              <a:buChar char="ü"/>
            </a:pPr>
            <a:r>
              <a:rPr lang="en-US" sz="2800" b="1" dirty="0">
                <a:solidFill>
                  <a:schemeClr val="bg1">
                    <a:lumMod val="65000"/>
                  </a:schemeClr>
                </a:solidFill>
              </a:rPr>
              <a:t>In-class Exercise</a:t>
            </a:r>
          </a:p>
          <a:p>
            <a:pPr marL="800100" lvl="1" indent="-342900">
              <a:buFont typeface="Wingdings" panose="05000000000000000000" pitchFamily="2" charset="2"/>
              <a:buChar char="q"/>
            </a:pPr>
            <a:endParaRPr lang="en-US" sz="1050" b="1" dirty="0"/>
          </a:p>
          <a:p>
            <a:pPr marL="571500" indent="-571500">
              <a:buFont typeface="Wingdings" panose="05000000000000000000" pitchFamily="2" charset="2"/>
              <a:buChar char="ü"/>
            </a:pPr>
            <a:r>
              <a:rPr lang="en-US" sz="3600" b="1" dirty="0">
                <a:solidFill>
                  <a:schemeClr val="bg1">
                    <a:lumMod val="65000"/>
                  </a:schemeClr>
                </a:solidFill>
              </a:rPr>
              <a:t>Inventory Management – 1</a:t>
            </a:r>
          </a:p>
          <a:p>
            <a:pPr marL="914400" lvl="1" indent="-457200">
              <a:buFont typeface="Wingdings" panose="05000000000000000000" pitchFamily="2" charset="2"/>
              <a:buChar char="ü"/>
            </a:pPr>
            <a:r>
              <a:rPr lang="en-US" sz="2800" b="1" dirty="0">
                <a:solidFill>
                  <a:schemeClr val="bg1">
                    <a:lumMod val="65000"/>
                  </a:schemeClr>
                </a:solidFill>
              </a:rPr>
              <a:t>The Newsvendor Model</a:t>
            </a:r>
          </a:p>
          <a:p>
            <a:pPr marL="914400" lvl="1" indent="-457200">
              <a:buFont typeface="Wingdings" panose="05000000000000000000" pitchFamily="2" charset="2"/>
              <a:buChar char="ü"/>
            </a:pPr>
            <a:r>
              <a:rPr lang="en-US" sz="2800" b="1" dirty="0">
                <a:solidFill>
                  <a:schemeClr val="bg1">
                    <a:lumMod val="65000"/>
                  </a:schemeClr>
                </a:solidFill>
              </a:rPr>
              <a:t>Applications</a:t>
            </a:r>
          </a:p>
          <a:p>
            <a:pPr marL="914400" lvl="1" indent="-457200">
              <a:buFont typeface="Wingdings" panose="05000000000000000000" pitchFamily="2" charset="2"/>
              <a:buChar char="ü"/>
            </a:pPr>
            <a:r>
              <a:rPr lang="en-US" sz="2800" b="1" dirty="0">
                <a:solidFill>
                  <a:schemeClr val="bg1">
                    <a:lumMod val="65000"/>
                  </a:schemeClr>
                </a:solidFill>
              </a:rPr>
              <a:t>Other Models (time permitting)</a:t>
            </a:r>
          </a:p>
          <a:p>
            <a:pPr marL="800100" lvl="1" indent="-342900">
              <a:buFont typeface="Wingdings" panose="05000000000000000000" pitchFamily="2" charset="2"/>
              <a:buChar char="q"/>
            </a:pPr>
            <a:endParaRPr lang="en-US" sz="1050" b="1" dirty="0"/>
          </a:p>
          <a:p>
            <a:pPr marL="571500" indent="-571500">
              <a:buFont typeface="Wingdings" panose="05000000000000000000" pitchFamily="2" charset="2"/>
              <a:buChar char="Ø"/>
            </a:pPr>
            <a:r>
              <a:rPr lang="en-US" sz="3600" b="1" dirty="0">
                <a:solidFill>
                  <a:srgbClr val="009900"/>
                </a:solidFill>
              </a:rPr>
              <a:t>Summary</a:t>
            </a:r>
          </a:p>
        </p:txBody>
      </p:sp>
    </p:spTree>
    <p:extLst>
      <p:ext uri="{BB962C8B-B14F-4D97-AF65-F5344CB8AC3E}">
        <p14:creationId xmlns:p14="http://schemas.microsoft.com/office/powerpoint/2010/main" val="5842882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2438400" y="1066800"/>
            <a:ext cx="7612790" cy="769441"/>
          </a:xfrm>
          <a:prstGeom prst="rect">
            <a:avLst/>
          </a:prstGeom>
          <a:noFill/>
          <a:ln w="9525">
            <a:noFill/>
            <a:miter lim="800000"/>
            <a:headEnd/>
            <a:tailEnd/>
          </a:ln>
        </p:spPr>
        <p:txBody>
          <a:bodyPr wrap="none">
            <a:spAutoFit/>
          </a:bodyPr>
          <a:lstStyle/>
          <a:p>
            <a:pPr algn="ctr"/>
            <a:r>
              <a:rPr lang="en-US" sz="4400" b="1" dirty="0">
                <a:solidFill>
                  <a:srgbClr val="0000CC"/>
                </a:solidFill>
              </a:rPr>
              <a:t>Summary &amp; Key Takeaways</a:t>
            </a:r>
          </a:p>
        </p:txBody>
      </p:sp>
      <p:sp>
        <p:nvSpPr>
          <p:cNvPr id="4" name="TextBox 3"/>
          <p:cNvSpPr txBox="1"/>
          <p:nvPr/>
        </p:nvSpPr>
        <p:spPr>
          <a:xfrm>
            <a:off x="762000" y="2438400"/>
            <a:ext cx="10210800" cy="3416320"/>
          </a:xfrm>
          <a:prstGeom prst="rect">
            <a:avLst/>
          </a:prstGeom>
          <a:noFill/>
        </p:spPr>
        <p:txBody>
          <a:bodyPr wrap="square" rtlCol="0">
            <a:spAutoFit/>
          </a:bodyPr>
          <a:lstStyle/>
          <a:p>
            <a:pPr marL="342900" indent="-342900">
              <a:spcAft>
                <a:spcPts val="300"/>
              </a:spcAft>
              <a:buFont typeface="Arial" panose="020B0604020202020204" pitchFamily="34" charset="0"/>
              <a:buChar char="•"/>
            </a:pPr>
            <a:r>
              <a:rPr lang="en-US" sz="3200" b="1" dirty="0"/>
              <a:t>Normal distribution &amp; probability computations</a:t>
            </a:r>
          </a:p>
          <a:p>
            <a:pPr marL="800100" lvl="1" indent="-342900">
              <a:lnSpc>
                <a:spcPct val="150000"/>
              </a:lnSpc>
              <a:spcAft>
                <a:spcPts val="300"/>
              </a:spcAft>
              <a:buFont typeface="Wingdings" panose="05000000000000000000" pitchFamily="2" charset="2"/>
              <a:buChar char="q"/>
            </a:pPr>
            <a:r>
              <a:rPr lang="en-US" sz="2800" b="1" dirty="0">
                <a:solidFill>
                  <a:srgbClr val="009900"/>
                </a:solidFill>
              </a:rPr>
              <a:t> Excel functions</a:t>
            </a:r>
          </a:p>
          <a:p>
            <a:pPr marL="342900" indent="-342900">
              <a:lnSpc>
                <a:spcPct val="150000"/>
              </a:lnSpc>
              <a:spcAft>
                <a:spcPts val="300"/>
              </a:spcAft>
              <a:buFont typeface="Arial" panose="020B0604020202020204" pitchFamily="34" charset="0"/>
              <a:buChar char="•"/>
            </a:pPr>
            <a:r>
              <a:rPr lang="en-US" sz="3200" b="1" dirty="0"/>
              <a:t>The newsvendor model</a:t>
            </a:r>
          </a:p>
          <a:p>
            <a:pPr marL="800100" lvl="1" indent="-342900">
              <a:lnSpc>
                <a:spcPct val="150000"/>
              </a:lnSpc>
              <a:spcAft>
                <a:spcPts val="300"/>
              </a:spcAft>
              <a:buFont typeface="Wingdings" panose="05000000000000000000" pitchFamily="2" charset="2"/>
              <a:buChar char="q"/>
            </a:pPr>
            <a:r>
              <a:rPr lang="en-US" sz="2800" b="1" dirty="0">
                <a:solidFill>
                  <a:srgbClr val="009900"/>
                </a:solidFill>
              </a:rPr>
              <a:t> When applicable</a:t>
            </a:r>
          </a:p>
          <a:p>
            <a:pPr marL="800100" lvl="1" indent="-342900">
              <a:lnSpc>
                <a:spcPct val="150000"/>
              </a:lnSpc>
              <a:spcAft>
                <a:spcPts val="300"/>
              </a:spcAft>
              <a:buFont typeface="Wingdings" panose="05000000000000000000" pitchFamily="2" charset="2"/>
              <a:buChar char="q"/>
            </a:pPr>
            <a:r>
              <a:rPr lang="en-US" sz="2800" b="1" dirty="0">
                <a:solidFill>
                  <a:srgbClr val="009900"/>
                </a:solidFill>
              </a:rPr>
              <a:t> Diverse applications</a:t>
            </a:r>
          </a:p>
        </p:txBody>
      </p:sp>
    </p:spTree>
    <p:extLst>
      <p:ext uri="{BB962C8B-B14F-4D97-AF65-F5344CB8AC3E}">
        <p14:creationId xmlns:p14="http://schemas.microsoft.com/office/powerpoint/2010/main" val="3146770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2514599" y="609600"/>
            <a:ext cx="7180172" cy="1446550"/>
          </a:xfrm>
          <a:prstGeom prst="rect">
            <a:avLst/>
          </a:prstGeom>
          <a:noFill/>
          <a:ln w="9525">
            <a:noFill/>
            <a:miter lim="800000"/>
            <a:headEnd/>
            <a:tailEnd/>
          </a:ln>
        </p:spPr>
        <p:txBody>
          <a:bodyPr wrap="none">
            <a:spAutoFit/>
          </a:bodyPr>
          <a:lstStyle/>
          <a:p>
            <a:pPr algn="ctr"/>
            <a:r>
              <a:rPr lang="en-US" sz="4400" b="1" dirty="0">
                <a:solidFill>
                  <a:srgbClr val="0000CC"/>
                </a:solidFill>
              </a:rPr>
              <a:t>Next Class:</a:t>
            </a:r>
          </a:p>
          <a:p>
            <a:pPr algn="ctr"/>
            <a:r>
              <a:rPr lang="en-US" sz="4400" b="1" dirty="0">
                <a:solidFill>
                  <a:srgbClr val="0000CC"/>
                </a:solidFill>
              </a:rPr>
              <a:t>Inventory management - 2</a:t>
            </a:r>
          </a:p>
        </p:txBody>
      </p:sp>
      <p:sp>
        <p:nvSpPr>
          <p:cNvPr id="4" name="TextBox 3"/>
          <p:cNvSpPr txBox="1"/>
          <p:nvPr/>
        </p:nvSpPr>
        <p:spPr>
          <a:xfrm>
            <a:off x="762000" y="2362200"/>
            <a:ext cx="9570249" cy="2931572"/>
          </a:xfrm>
          <a:prstGeom prst="rect">
            <a:avLst/>
          </a:prstGeom>
          <a:noFill/>
        </p:spPr>
        <p:txBody>
          <a:bodyPr wrap="none" rtlCol="0">
            <a:spAutoFit/>
          </a:bodyPr>
          <a:lstStyle/>
          <a:p>
            <a:pPr marL="342900" indent="-342900">
              <a:spcAft>
                <a:spcPts val="300"/>
              </a:spcAft>
              <a:buFont typeface="Arial" panose="020B0604020202020204" pitchFamily="34" charset="0"/>
              <a:buChar char="•"/>
            </a:pPr>
            <a:r>
              <a:rPr lang="en-US" sz="3200" b="1" dirty="0"/>
              <a:t>Read</a:t>
            </a:r>
          </a:p>
          <a:p>
            <a:pPr marL="800100" lvl="1" indent="-342900">
              <a:spcAft>
                <a:spcPts val="300"/>
              </a:spcAft>
              <a:buFont typeface="Wingdings" panose="05000000000000000000" pitchFamily="2" charset="2"/>
              <a:buChar char="q"/>
            </a:pPr>
            <a:r>
              <a:rPr lang="en-US" sz="3200" b="1" dirty="0">
                <a:solidFill>
                  <a:srgbClr val="009900"/>
                </a:solidFill>
              </a:rPr>
              <a:t> Sport Obermeyer case</a:t>
            </a:r>
          </a:p>
          <a:p>
            <a:pPr marL="800100" lvl="1" indent="-342900">
              <a:spcAft>
                <a:spcPts val="300"/>
              </a:spcAft>
              <a:buFont typeface="Wingdings" panose="05000000000000000000" pitchFamily="2" charset="2"/>
              <a:buChar char="q"/>
            </a:pPr>
            <a:r>
              <a:rPr lang="en-US" sz="3200" b="1" dirty="0">
                <a:solidFill>
                  <a:srgbClr val="009900"/>
                </a:solidFill>
              </a:rPr>
              <a:t> Your SCM 701 notes on EOQ model</a:t>
            </a:r>
          </a:p>
          <a:p>
            <a:pPr marL="800100" lvl="1" indent="-342900">
              <a:spcAft>
                <a:spcPts val="300"/>
              </a:spcAft>
              <a:buFont typeface="Wingdings" panose="05000000000000000000" pitchFamily="2" charset="2"/>
              <a:buChar char="q"/>
            </a:pPr>
            <a:r>
              <a:rPr lang="en-US" sz="3200" b="1" dirty="0">
                <a:solidFill>
                  <a:srgbClr val="009900"/>
                </a:solidFill>
              </a:rPr>
              <a:t> Base stock policy, eBook p.20-39</a:t>
            </a:r>
          </a:p>
          <a:p>
            <a:pPr lvl="1">
              <a:spcAft>
                <a:spcPts val="300"/>
              </a:spcAft>
            </a:pPr>
            <a:endParaRPr lang="en-US" sz="1200" b="1" dirty="0">
              <a:solidFill>
                <a:srgbClr val="009900"/>
              </a:solidFill>
            </a:endParaRPr>
          </a:p>
          <a:p>
            <a:pPr marL="457200" indent="-457200">
              <a:spcAft>
                <a:spcPts val="300"/>
              </a:spcAft>
              <a:buFont typeface="Arial" panose="020B0604020202020204" pitchFamily="34" charset="0"/>
              <a:buChar char="•"/>
            </a:pPr>
            <a:r>
              <a:rPr lang="en-US" sz="3200" b="1" dirty="0"/>
              <a:t>Summary slides to be posted before the class</a:t>
            </a:r>
          </a:p>
        </p:txBody>
      </p:sp>
    </p:spTree>
    <p:extLst>
      <p:ext uri="{BB962C8B-B14F-4D97-AF65-F5344CB8AC3E}">
        <p14:creationId xmlns:p14="http://schemas.microsoft.com/office/powerpoint/2010/main" val="3389220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Lst>
  </p:timing>
</p:sld>
</file>

<file path=ppt/theme/theme1.xml><?xml version="1.0" encoding="utf-8"?>
<a:theme xmlns:a="http://schemas.openxmlformats.org/drawingml/2006/main" name="Blank">
  <a:themeElements>
    <a:clrScheme name="Blank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Data\Microsoft\Templates\Blank.pot</Template>
  <TotalTime>3656</TotalTime>
  <Words>3181</Words>
  <Application>Microsoft Office PowerPoint</Application>
  <PresentationFormat>Widescreen</PresentationFormat>
  <Paragraphs>503</Paragraphs>
  <Slides>50</Slides>
  <Notes>16</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50</vt:i4>
      </vt:variant>
    </vt:vector>
  </HeadingPairs>
  <TitlesOfParts>
    <vt:vector size="59" baseType="lpstr">
      <vt:lpstr>Arial</vt:lpstr>
      <vt:lpstr>Cambria Math</vt:lpstr>
      <vt:lpstr>Monotype Sorts</vt:lpstr>
      <vt:lpstr>Symbol</vt:lpstr>
      <vt:lpstr>Times New Roman</vt:lpstr>
      <vt:lpstr>Wingdings</vt:lpstr>
      <vt:lpstr>Blank</vt:lpstr>
      <vt:lpstr>Equation</vt:lpstr>
      <vt:lpstr>Worksheet</vt:lpstr>
      <vt:lpstr>Example 1</vt:lpstr>
      <vt:lpstr>PowerPoint Presentation</vt:lpstr>
      <vt:lpstr>Example 2 (Opposite of Example 1)</vt:lpstr>
      <vt:lpstr>Summary: EXCEL</vt:lpstr>
      <vt:lpstr>PowerPoint Presentation</vt:lpstr>
      <vt:lpstr>All About the Service</vt:lpstr>
      <vt:lpstr>All About the Service</vt:lpstr>
      <vt:lpstr>All About the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Purposes of Inventory</vt:lpstr>
      <vt:lpstr>PowerPoint Presentation</vt:lpstr>
      <vt:lpstr>PowerPoint Presentation</vt:lpstr>
      <vt:lpstr>The Newsvendor Model</vt:lpstr>
      <vt:lpstr>PowerPoint Presentation</vt:lpstr>
      <vt:lpstr>PowerPoint Presentation</vt:lpstr>
      <vt:lpstr>PowerPoint Presentation</vt:lpstr>
      <vt:lpstr>PowerPoint Presentation</vt:lpstr>
      <vt:lpstr>The Idea</vt:lpstr>
      <vt:lpstr>Balance Risk and Return </vt:lpstr>
      <vt:lpstr>Risk &amp; Reward</vt:lpstr>
      <vt:lpstr>Balance Risk and Return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 1: Revenue Mgmt.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UofI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Suman Mallik</dc:creator>
  <cp:lastModifiedBy>mark_canary@yahoo.com</cp:lastModifiedBy>
  <cp:revision>441</cp:revision>
  <cp:lastPrinted>2001-01-09T19:03:33Z</cp:lastPrinted>
  <dcterms:created xsi:type="dcterms:W3CDTF">2001-01-08T16:32:40Z</dcterms:created>
  <dcterms:modified xsi:type="dcterms:W3CDTF">2019-02-08T23:26:08Z</dcterms:modified>
</cp:coreProperties>
</file>